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419" r:id="rId4"/>
    <p:sldId id="426" r:id="rId5"/>
    <p:sldId id="440" r:id="rId6"/>
    <p:sldId id="425" r:id="rId7"/>
    <p:sldId id="427" r:id="rId8"/>
    <p:sldId id="428" r:id="rId9"/>
    <p:sldId id="441" r:id="rId10"/>
    <p:sldId id="424" r:id="rId11"/>
    <p:sldId id="439" r:id="rId12"/>
    <p:sldId id="438" r:id="rId13"/>
    <p:sldId id="437" r:id="rId14"/>
    <p:sldId id="429" r:id="rId15"/>
    <p:sldId id="444" r:id="rId16"/>
    <p:sldId id="457" r:id="rId17"/>
    <p:sldId id="458" r:id="rId18"/>
    <p:sldId id="461" r:id="rId19"/>
    <p:sldId id="462" r:id="rId20"/>
    <p:sldId id="463" r:id="rId21"/>
    <p:sldId id="442" r:id="rId22"/>
    <p:sldId id="399" r:id="rId23"/>
    <p:sldId id="464" r:id="rId24"/>
    <p:sldId id="467" r:id="rId25"/>
    <p:sldId id="465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2418"/>
    <a:srgbClr val="EDCC86"/>
    <a:srgbClr val="104F8D"/>
    <a:srgbClr val="34416E"/>
    <a:srgbClr val="DAE3F3"/>
    <a:srgbClr val="C2C7CB"/>
    <a:srgbClr val="EBF0F7"/>
    <a:srgbClr val="972A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/>
    <p:restoredTop sz="94249" autoAdjust="0"/>
  </p:normalViewPr>
  <p:slideViewPr>
    <p:cSldViewPr snapToGrid="0">
      <p:cViewPr varScale="1">
        <p:scale>
          <a:sx n="72" d="100"/>
          <a:sy n="72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F71794D-EA61-9144-82A3-C126273DE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B82AD8-699A-2D42-9F0B-21FA63890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34422-5F69-A141-861A-0C4B0CDF8C8F}" type="datetimeFigureOut">
              <a:t>2023/8/3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F2AB77-D5E3-7847-9598-BC8FFFD34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91D780-CC48-6544-9527-2455E57F04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04E96-B973-274E-A8D9-48BD7FC3E51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818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46268-91CA-41DD-9CCD-FDA92CF137DC}" type="datetimeFigureOut">
              <a:rPr lang="zh-CN" altLang="en-US" smtClean="0"/>
              <a:t>2023/8/3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28783-C8E6-44FE-BB4B-677E06E0D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82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尊敬的评委老师、各位专家、同学们：大家下午好！我是来自华东师范大学的白卓岩，很高兴今天能够在这里为大家介绍我们参加的“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CCFSys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定制计算挑战赛”的项目。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我们的项目题目是“基于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的快速傅立叶变换（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）算法设计与实现”，我们的团队成员包括堵仪萱、徐珑珊以及我本人白卓岩，同时我们得到了徐飞老师的指导。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86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在第一阶段并行计算的过程具体分为四个步骤，</a:t>
            </a: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阶段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将系数重新排列。</a:t>
            </a: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对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个数据点进行快速傅里叶变换，得到部分结果。</a:t>
            </a: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16-point~1024-point Butterfly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操作：通过蝶形操作将不同长度的数据分解成更小的子问题，并将它们组合起来计算出最终的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结果。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以及最后的线性相位旋转。其中前三个操作完成了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，相位旋转则是进行分布式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的操作，为第二阶段做准备。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algn="just"/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9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1K-point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计算采用非递归的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算法实现，需要将输入信号的顺序进行交换。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这里我们在算法层面上做了优化，将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个输入值分为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120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的序列组和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192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的序列组，每个组内分别进行数据的交换即可实现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​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同时通过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unroll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来优化循环过程，使循环并行执行。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984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>
                <a:solidFill>
                  <a:schemeClr val="tx1"/>
                </a:solidFill>
              </a:rPr>
              <a:t>8-point</a:t>
            </a: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FFT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chemeClr val="tx1"/>
                </a:solidFill>
              </a:rPr>
              <a:t>相较于传统</a:t>
            </a:r>
            <a:r>
              <a:rPr lang="en-US" altLang="zh-CN" sz="1200">
                <a:solidFill>
                  <a:schemeClr val="tx1"/>
                </a:solidFill>
              </a:rPr>
              <a:t>FFT</a:t>
            </a:r>
            <a:r>
              <a:rPr lang="zh-CN" altLang="en-US" sz="1200">
                <a:solidFill>
                  <a:schemeClr val="tx1"/>
                </a:solidFill>
              </a:rPr>
              <a:t>算法的实现，为充分利用</a:t>
            </a:r>
            <a:r>
              <a:rPr lang="en-US" altLang="zh-CN" sz="1200">
                <a:solidFill>
                  <a:schemeClr val="tx1"/>
                </a:solidFill>
              </a:rPr>
              <a:t>AIE</a:t>
            </a:r>
            <a:r>
              <a:rPr lang="zh-CN" altLang="en-US" sz="1200">
                <a:solidFill>
                  <a:schemeClr val="tx1"/>
                </a:solidFill>
              </a:rPr>
              <a:t>的单指令多数据特性，我们选择以</a:t>
            </a:r>
            <a:r>
              <a:rPr lang="en-US" altLang="zh-CN" sz="1200">
                <a:solidFill>
                  <a:schemeClr val="tx1"/>
                </a:solidFill>
              </a:rPr>
              <a:t>8-point</a:t>
            </a: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FFT</a:t>
            </a:r>
            <a:r>
              <a:rPr lang="zh-CN" altLang="en-US" sz="1200">
                <a:solidFill>
                  <a:schemeClr val="tx1"/>
                </a:solidFill>
              </a:rPr>
              <a:t>为底开始运算。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即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将</a:t>
            </a:r>
            <a:r>
              <a:rPr lang="en-US" altLang="zh-CN" sz="1200" b="0" i="0">
                <a:solidFill>
                  <a:schemeClr val="tx1"/>
                </a:solidFill>
                <a:effectLst/>
                <a:latin typeface="Söhne"/>
              </a:rPr>
              <a:t>8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点</a:t>
            </a:r>
            <a:r>
              <a:rPr lang="en" altLang="zh-CN" sz="1200" b="0" i="0">
                <a:solidFill>
                  <a:schemeClr val="tx1"/>
                </a:solidFill>
                <a:effectLst/>
                <a:latin typeface="Söhne"/>
              </a:rPr>
              <a:t>FFT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运算转换成矩阵运算的形式，利用</a:t>
            </a:r>
            <a:r>
              <a:rPr lang="en" altLang="zh-CN" sz="1200" b="0" i="0">
                <a:solidFill>
                  <a:schemeClr val="tx1"/>
                </a:solidFill>
                <a:effectLst/>
                <a:latin typeface="Söhne"/>
              </a:rPr>
              <a:t>AIE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进行并行计算，一条指令可以完成</a:t>
            </a:r>
            <a:r>
              <a:rPr lang="en-US" altLang="zh-CN" sz="1200" b="0" i="0">
                <a:solidFill>
                  <a:schemeClr val="tx1"/>
                </a:solidFill>
                <a:effectLst/>
                <a:latin typeface="Söhne"/>
              </a:rPr>
              <a:t>8</a:t>
            </a:r>
            <a:r>
              <a:rPr lang="zh-CN" altLang="en-US" sz="1200" b="0" i="0">
                <a:solidFill>
                  <a:schemeClr val="tx1"/>
                </a:solidFill>
                <a:effectLst/>
                <a:latin typeface="Söhne"/>
              </a:rPr>
              <a:t>次乘累加操作。</a:t>
            </a:r>
            <a:endParaRPr lang="en-US" altLang="zh-CN" sz="1200" b="0" i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17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在进行多次蝶形运算的迭代过程中，同样为充分利用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的并行计算能力，我们将尽可能多地载入矢量数据进行运算。由图所示，灰色方框表示并行计算单元，当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l=16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时，我们使用长度为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的矢量作为计算单元；当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l=32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时，我们使用长度为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16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的矢量作为计算单元；当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大于等于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64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时，受到矢量寄存器的位宽限制，均使用长度为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32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的矢量为计算单元。</a:t>
            </a: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96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同时，在整个第一阶段的过程中，我们借鉴了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Ping-Pong 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的思想，考虑避免在一个循环过程中，数据的读取与写入在同一块地址空间中进行。为此，我们利用了两个独立的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，它们在操作过程中会轮流切换角色，即在一个时间片段内，一个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负责数据的读取，而另一个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则负责数据的写入。在下一个时间片段，它们的角色互换。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13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以子序列长度为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16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butterfly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操作为例，上一步操作运算结束后将结果写在了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bufferA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，所以该操作从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读取数据，运算完成后将结果写在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bufferB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，避免了读写冲突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该策略大大提高了数据处理的效率。</a:t>
            </a: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92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的第二阶段是将第一阶段所有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的结果进行组合，并完成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如图以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4K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为例首先，每次从每个输入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取出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个元素组成一个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</a:t>
            </a:r>
            <a:r>
              <a:rPr lang="en-US" altLang="zh-CN" sz="1800" kern="100">
                <a:effectLst/>
                <a:latin typeface="Apple Color Emoji" pitchFamily="2" charset="0"/>
                <a:ea typeface="宋体" panose="02010600030101010101" pitchFamily="2" charset="-122"/>
                <a:cs typeface="Apple Color Emoji" pitchFamily="2" charset="0"/>
              </a:rPr>
              <a:t>✖️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的矩阵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D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</a:t>
            </a: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不是直接用的！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885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Omega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矩阵与 </a:t>
            </a:r>
            <a:r>
              <a:rPr lang="en-US" altLang="zh-CN" sz="1800" kern="100">
                <a:effectLst/>
                <a:latin typeface="Cambria Math" panose="02040503050406030204" pitchFamily="18" charset="0"/>
                <a:ea typeface="宋体" panose="02010600030101010101" pitchFamily="2" charset="-122"/>
                <a:cs typeface="Cambria Math" panose="02040503050406030204" pitchFamily="18" charset="0"/>
              </a:rPr>
              <a:t>𝐷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的每一列相乘即可完成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次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4-point FFT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的计算。为了提高计算的并行性，本设计采用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提供的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sliding multiplication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接口进行计算，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为这种计算模式提供硬件支持来实现加速，它允许多通道并行进行乘累加操作。</a:t>
            </a:r>
          </a:p>
          <a:p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由计算过程可知，一次这样的操作可完成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32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次乘累加操作，并得到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个输出作为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4096-point FFT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的最终结果。经检验，该操作可大大降低运算时长，进而也体现了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强大的并行运算能力。</a:t>
            </a:r>
            <a:r>
              <a:rPr lang="zh-CN" altLang="zh-CN">
                <a:effectLst/>
              </a:rPr>
              <a:t> 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59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8K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graph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结构如图所示，先由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1K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 kernel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做第一步计算，然后将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个输出传入第二阶段进行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1,024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8-point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计算。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284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如阵列图所示，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被放置在一个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3</a:t>
            </a:r>
            <a:r>
              <a:rPr lang="en-US" altLang="zh-CN" sz="1800" kern="100" dirty="0">
                <a:effectLst/>
                <a:latin typeface="Apple Color Emoji" pitchFamily="2" charset="0"/>
                <a:ea typeface="宋体" panose="02010600030101010101" pitchFamily="2" charset="-122"/>
                <a:cs typeface="Apple Color Emoji" pitchFamily="2" charset="0"/>
              </a:rPr>
              <a:t>✖️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阵列中，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stage2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所属的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被放置在阵列中心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tile(23, 1)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，以减少访问输入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buffer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的时延。第一个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1K FFT 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被置于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tile(23, 0)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无需进行相位旋转，所需的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memory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比较少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，因此可以放置在没有相邻空闲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的位置。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8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汇报将由以下四个部分展开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603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最后，本项目还尝试了</a:t>
            </a:r>
            <a:r>
              <a:rPr lang="en" altLang="zh-CN"/>
              <a:t>PL</a:t>
            </a:r>
            <a:r>
              <a:rPr lang="zh-CN" altLang="en-US"/>
              <a:t>和</a:t>
            </a:r>
            <a:r>
              <a:rPr lang="en" altLang="zh-CN"/>
              <a:t>AIE</a:t>
            </a:r>
            <a:r>
              <a:rPr lang="zh-CN" altLang="en-US"/>
              <a:t>的数据连接，使得系统可以从</a:t>
            </a:r>
            <a:r>
              <a:rPr lang="en" altLang="zh-CN"/>
              <a:t>host</a:t>
            </a:r>
            <a:r>
              <a:rPr lang="zh-CN" altLang="en-US"/>
              <a:t>端调用，在</a:t>
            </a:r>
            <a:r>
              <a:rPr lang="en" altLang="zh-CN"/>
              <a:t>VCK5000</a:t>
            </a:r>
            <a:r>
              <a:rPr lang="zh-CN" altLang="en-US"/>
              <a:t>板卡上运行。</a:t>
            </a:r>
            <a:endParaRPr lang="en-US" altLang="zh-CN"/>
          </a:p>
          <a:p>
            <a:r>
              <a:rPr lang="en" altLang="zh-CN"/>
              <a:t>mm2s</a:t>
            </a:r>
            <a:r>
              <a:rPr lang="zh-CN" altLang="en-US"/>
              <a:t>负责将输入数据从缓冲区通过</a:t>
            </a:r>
            <a:r>
              <a:rPr lang="en" altLang="zh-CN"/>
              <a:t>stream</a:t>
            </a:r>
            <a:r>
              <a:rPr lang="zh-CN" altLang="en-US"/>
              <a:t>接口传输给</a:t>
            </a:r>
            <a:r>
              <a:rPr lang="en" altLang="zh-CN"/>
              <a:t>AIE</a:t>
            </a:r>
            <a:r>
              <a:rPr lang="zh-CN" altLang="en"/>
              <a:t>，</a:t>
            </a:r>
            <a:r>
              <a:rPr lang="en" altLang="zh-CN"/>
              <a:t>s2mm</a:t>
            </a:r>
            <a:r>
              <a:rPr lang="zh-CN" altLang="en-US"/>
              <a:t>负责将</a:t>
            </a:r>
            <a:r>
              <a:rPr lang="en" altLang="zh-CN"/>
              <a:t>AIE</a:t>
            </a:r>
            <a:r>
              <a:rPr lang="zh-CN" altLang="en-US"/>
              <a:t>的输出数据写入缓冲区。</a:t>
            </a:r>
            <a:endParaRPr lang="en-US" altLang="zh-CN"/>
          </a:p>
          <a:p>
            <a:r>
              <a:rPr lang="zh-CN" altLang="en-US" b="0" i="0">
                <a:effectLst/>
                <a:latin typeface="Courier New" panose="02070309020205020404" pitchFamily="49" charset="0"/>
              </a:rPr>
              <a:t>以 </a:t>
            </a:r>
            <a:r>
              <a:rPr lang="en-US" altLang="zh-CN" b="0" i="0">
                <a:effectLst/>
                <a:latin typeface="Times New Roman" panose="02020603050405020304" pitchFamily="18" charset="0"/>
              </a:rPr>
              <a:t>8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K-point FFT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为例，根据 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AIE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的 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graph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设计，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PL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端的 </a:t>
            </a:r>
            <a:r>
              <a:rPr lang="en" altLang="zh-CN" b="0" i="0">
                <a:effectLst/>
                <a:latin typeface="Times New Roman" panose="02020603050405020304" pitchFamily="18" charset="0"/>
              </a:rPr>
              <a:t>kernel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连接情况如图 </a:t>
            </a:r>
            <a:r>
              <a:rPr lang="en-US" altLang="zh-CN" b="0" i="0">
                <a:effectLst/>
                <a:latin typeface="Times New Roman" panose="02020603050405020304" pitchFamily="18" charset="0"/>
              </a:rPr>
              <a:t>14 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所示。</a:t>
            </a:r>
            <a:r>
              <a:rPr lang="en-US" altLang="zh-CN" b="0" i="0">
                <a:effectLst/>
                <a:latin typeface="Courier New" panose="02070309020205020404" pitchFamily="49" charset="0"/>
              </a:rPr>
              <a:t>8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个</a:t>
            </a:r>
            <a:r>
              <a:rPr lang="en" altLang="zh-CN" b="0" i="0">
                <a:effectLst/>
                <a:latin typeface="Courier New" panose="02070309020205020404" pitchFamily="49" charset="0"/>
              </a:rPr>
              <a:t>mm2s stream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负责把数据从主机传输到</a:t>
            </a:r>
            <a:r>
              <a:rPr lang="en" altLang="zh-CN" b="0" i="0">
                <a:effectLst/>
                <a:latin typeface="Courier New" panose="02070309020205020404" pitchFamily="49" charset="0"/>
              </a:rPr>
              <a:t>AIE</a:t>
            </a:r>
            <a:r>
              <a:rPr lang="zh-CN" altLang="en-US" b="0" i="0">
                <a:effectLst/>
                <a:latin typeface="Courier New" panose="02070309020205020404" pitchFamily="49" charset="0"/>
              </a:rPr>
              <a:t>中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56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首先介绍工作概述。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8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53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" altLang="zh-CN"/>
              <a:t>mm2s</a:t>
            </a:r>
            <a:r>
              <a:rPr lang="zh-CN" altLang="en-US"/>
              <a:t>开始执行到</a:t>
            </a:r>
            <a:r>
              <a:rPr lang="en" altLang="zh-CN"/>
              <a:t>s2mm</a:t>
            </a:r>
            <a:r>
              <a:rPr lang="zh-CN" altLang="en-US"/>
              <a:t>执行完需要</a:t>
            </a:r>
            <a:r>
              <a:rPr lang="en-US" altLang="zh-CN"/>
              <a:t>41.67us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67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" altLang="zh-CN"/>
              <a:t>mm2s</a:t>
            </a:r>
            <a:r>
              <a:rPr lang="zh-CN" altLang="en-US"/>
              <a:t>开始执行到</a:t>
            </a:r>
            <a:r>
              <a:rPr lang="en" altLang="zh-CN"/>
              <a:t>s2mm</a:t>
            </a:r>
            <a:r>
              <a:rPr lang="zh-CN" altLang="en-US"/>
              <a:t>执行完需要</a:t>
            </a:r>
            <a:r>
              <a:rPr lang="en-US" altLang="zh-CN"/>
              <a:t>41.67us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61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" altLang="zh-CN"/>
              <a:t>mm2s</a:t>
            </a:r>
            <a:r>
              <a:rPr lang="zh-CN" altLang="en-US"/>
              <a:t>开始执行到</a:t>
            </a:r>
            <a:r>
              <a:rPr lang="en" altLang="zh-CN"/>
              <a:t>s2mm</a:t>
            </a:r>
            <a:r>
              <a:rPr lang="zh-CN" altLang="en-US"/>
              <a:t>执行完需要</a:t>
            </a:r>
            <a:r>
              <a:rPr lang="en-US" altLang="zh-CN"/>
              <a:t>41.67us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72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首先是我们的工作概述。</a:t>
            </a:r>
            <a:endParaRPr lang="en-US" altLang="zh-CN" dirty="0"/>
          </a:p>
          <a:p>
            <a:r>
              <a:rPr lang="zh-CN" altLang="en-US" dirty="0"/>
              <a:t>整项工作利用</a:t>
            </a:r>
            <a:r>
              <a:rPr lang="en-US" altLang="zh-CN" dirty="0"/>
              <a:t>AIE</a:t>
            </a:r>
            <a:r>
              <a:rPr lang="zh-CN" altLang="en-US" dirty="0"/>
              <a:t> </a:t>
            </a:r>
            <a:r>
              <a:rPr lang="en-US" altLang="zh-CN" dirty="0"/>
              <a:t>SIMD</a:t>
            </a:r>
            <a:r>
              <a:rPr lang="zh-CN" altLang="en-US" dirty="0"/>
              <a:t>特性去完成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03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小组选择的赛题是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快速傅立叶变换（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）算法设计与实现，赛题的完成情况如表所示，包含以下部分： 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根据对算法和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架构的理解，完成了对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1,024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cint16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、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cfloatFFT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算法的单核设计、优化和仿真。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在此基础上，我们又基于分布式的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算法，探索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 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之间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的连接与多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的并行，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实现扩展更大点数（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4K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8K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）。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整个设计过程我们尽可能充分利用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的单指令多数据特性，还使用了循环优化技术，利用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ping-pong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uffer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来优化访存，利用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硬件支持的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sliding multiplication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方法进一步优化矩阵向量操作。 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最后，我们实现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PL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的数据连接，在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Vitis IDE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上尝试了系统级仿真，可以在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VCK5000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硬件上运行。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具体来说，设计分别用了什么技术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突出难点，工作量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4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接下来是算法原理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19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快速傅立叶变换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是很一种很重要的数字信号处理技术，可以将信号从时域转换到频域，在音频、图像、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5G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通信等领域中都有着广泛的应用。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由于傅立叶变换本身计算过程的特性，使得其非常适合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AIE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架构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快速傅立叶算法将傅立叶变换的复杂度由。。降低为。。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基于对该算法，又在此基础上采用了非递归实现以及分布式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变形。其中。。</a:t>
            </a: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21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为了以非递归的方式实现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，首先需要把系数放置到递归情况下最后一轮的位置上，这一步叫做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此外另一个重要的操作就是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butterfly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操作。它将一个长度为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N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的计算分解为两个长度为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N/2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的计算，并将它们组合起来计算出原始的值。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如图以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N=8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的情况为例，最下面一行表是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shuffle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操作完成后的结果，也就是子序列长度为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的情形。接着我们依次进行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的自底向上蝶形操作过程，最终在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l=8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时得到计算结果。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algn="just"/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如图例所示，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图中的蓝色和黄色方块以及箭头分别表示不同的计算过程。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1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AIE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中实现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4K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，主要过程分为两个阶段。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第一阶段涉及多个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kernel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并行计算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1K FFT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，每个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kernel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占据一个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Tile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，并在计算完成后对结果进行相位旋转，然后将其输入到第二阶段。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在第二阶段中，计算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1024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个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4-point FFT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 8-point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 (正文 CS 字体)"/>
              </a:rPr>
              <a:t>。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28783-C8E6-44FE-BB4B-677E06E0DE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326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接下来是将前述算法原理进行具体实现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2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1AB74-3DFE-430E-979A-41719B087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5820C8-2054-442F-872D-AA2A09A8E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C596B-BCB1-4442-98BD-345A9BD2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6F94-0DF7-DE41-96C9-2E9388ADE3D5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A63EF-3855-447E-8EC5-B60014AD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5CB842-4881-4FA6-85EB-425418B7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1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16EC8-6BF0-467B-AD4C-8C8DC81C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F9B1A9-31C0-4DFE-9A55-E0A5E6E3A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9F35A9-7AE6-49B0-93C4-E125359F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8C9C-92BB-5448-BFB0-D1DBC96722FB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43C6E-244B-4FD9-BEB9-72B75017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3EDAD-7391-4A62-BA73-9D21A0F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08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3132A0-41CE-4221-844C-48EE5A4E0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FB01D4-098E-46A4-94DF-0CDD1698C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D66A74-ED5F-4F29-A2C7-975C0BA0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E850-5ECF-FB49-866A-E9A910D7C34C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5721D-53BA-49C0-A857-48190909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1A3DF-3F73-47E0-9E1B-64DD070E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5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0" y="-1428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-14288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232" y="85215"/>
            <a:ext cx="1967502" cy="514911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3A4D9EA-17A1-B541-ADAE-143D0142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956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尾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b="18478"/>
          <a:stretch>
            <a:fillRect/>
          </a:stretch>
        </p:blipFill>
        <p:spPr>
          <a:xfrm>
            <a:off x="-23921" y="200025"/>
            <a:ext cx="12215921" cy="66579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23921" y="0"/>
            <a:ext cx="12215921" cy="6858000"/>
          </a:xfrm>
          <a:prstGeom prst="rect">
            <a:avLst/>
          </a:prstGeom>
          <a:solidFill>
            <a:srgbClr val="FFFFFF">
              <a:alpha val="85882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</a:endParaRPr>
          </a:p>
        </p:txBody>
      </p:sp>
      <p:sp>
        <p:nvSpPr>
          <p:cNvPr id="6" name="PA-任意多边形 56"/>
          <p:cNvSpPr/>
          <p:nvPr userDrawn="1">
            <p:custDataLst>
              <p:tags r:id="rId1"/>
            </p:custDataLst>
          </p:nvPr>
        </p:nvSpPr>
        <p:spPr>
          <a:xfrm>
            <a:off x="-10152" y="0"/>
            <a:ext cx="12192000" cy="4747499"/>
          </a:xfrm>
          <a:custGeom>
            <a:avLst/>
            <a:gdLst>
              <a:gd name="connsiteX0" fmla="*/ 0 w 12192000"/>
              <a:gd name="connsiteY0" fmla="*/ 0 h 4747499"/>
              <a:gd name="connsiteX1" fmla="*/ 12192000 w 12192000"/>
              <a:gd name="connsiteY1" fmla="*/ 0 h 4747499"/>
              <a:gd name="connsiteX2" fmla="*/ 12192000 w 12192000"/>
              <a:gd name="connsiteY2" fmla="*/ 926608 h 4747499"/>
              <a:gd name="connsiteX3" fmla="*/ 12192000 w 12192000"/>
              <a:gd name="connsiteY3" fmla="*/ 1179983 h 4747499"/>
              <a:gd name="connsiteX4" fmla="*/ 12192000 w 12192000"/>
              <a:gd name="connsiteY4" fmla="*/ 3749450 h 4747499"/>
              <a:gd name="connsiteX5" fmla="*/ 11920340 w 12192000"/>
              <a:gd name="connsiteY5" fmla="*/ 3852465 h 4747499"/>
              <a:gd name="connsiteX6" fmla="*/ 6096000 w 12192000"/>
              <a:gd name="connsiteY6" fmla="*/ 4747499 h 4747499"/>
              <a:gd name="connsiteX7" fmla="*/ 271660 w 12192000"/>
              <a:gd name="connsiteY7" fmla="*/ 3852465 h 4747499"/>
              <a:gd name="connsiteX8" fmla="*/ 0 w 12192000"/>
              <a:gd name="connsiteY8" fmla="*/ 3749450 h 4747499"/>
              <a:gd name="connsiteX9" fmla="*/ 0 w 12192000"/>
              <a:gd name="connsiteY9" fmla="*/ 1179983 h 4747499"/>
              <a:gd name="connsiteX10" fmla="*/ 0 w 12192000"/>
              <a:gd name="connsiteY10" fmla="*/ 926608 h 474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747499">
                <a:moveTo>
                  <a:pt x="0" y="0"/>
                </a:moveTo>
                <a:lnTo>
                  <a:pt x="12192000" y="0"/>
                </a:lnTo>
                <a:lnTo>
                  <a:pt x="12192000" y="926608"/>
                </a:lnTo>
                <a:lnTo>
                  <a:pt x="12192000" y="1179983"/>
                </a:lnTo>
                <a:lnTo>
                  <a:pt x="12192000" y="3749450"/>
                </a:lnTo>
                <a:lnTo>
                  <a:pt x="11920340" y="3852465"/>
                </a:lnTo>
                <a:cubicBezTo>
                  <a:pt x="10382026" y="4408565"/>
                  <a:pt x="8338529" y="4747499"/>
                  <a:pt x="6096000" y="4747499"/>
                </a:cubicBezTo>
                <a:cubicBezTo>
                  <a:pt x="3853472" y="4747499"/>
                  <a:pt x="1809974" y="4408565"/>
                  <a:pt x="271660" y="3852465"/>
                </a:cubicBezTo>
                <a:lnTo>
                  <a:pt x="0" y="3749450"/>
                </a:lnTo>
                <a:lnTo>
                  <a:pt x="0" y="1179983"/>
                </a:lnTo>
                <a:lnTo>
                  <a:pt x="0" y="926608"/>
                </a:lnTo>
                <a:close/>
              </a:path>
            </a:pathLst>
          </a:cu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-文本框 55"/>
          <p:cNvSpPr txBox="1"/>
          <p:nvPr userDrawn="1">
            <p:custDataLst>
              <p:tags r:id="rId2"/>
            </p:custDataLst>
          </p:nvPr>
        </p:nvSpPr>
        <p:spPr>
          <a:xfrm>
            <a:off x="2222628" y="2373749"/>
            <a:ext cx="7722821" cy="1016280"/>
          </a:xfrm>
          <a:custGeom>
            <a:avLst/>
            <a:gdLst/>
            <a:ahLst/>
            <a:cxnLst/>
            <a:rect l="l" t="t" r="r" b="b"/>
            <a:pathLst>
              <a:path w="7722821" h="1016280">
                <a:moveTo>
                  <a:pt x="6328591" y="239823"/>
                </a:moveTo>
                <a:lnTo>
                  <a:pt x="6273187" y="630821"/>
                </a:lnTo>
                <a:lnTo>
                  <a:pt x="6383997" y="630821"/>
                </a:lnTo>
                <a:close/>
                <a:moveTo>
                  <a:pt x="1537517" y="239823"/>
                </a:moveTo>
                <a:lnTo>
                  <a:pt x="1482112" y="630821"/>
                </a:lnTo>
                <a:lnTo>
                  <a:pt x="1592922" y="630821"/>
                </a:lnTo>
                <a:close/>
                <a:moveTo>
                  <a:pt x="5426443" y="165422"/>
                </a:moveTo>
                <a:lnTo>
                  <a:pt x="5426443" y="482812"/>
                </a:lnTo>
                <a:lnTo>
                  <a:pt x="5516673" y="482812"/>
                </a:lnTo>
                <a:cubicBezTo>
                  <a:pt x="5540418" y="482812"/>
                  <a:pt x="5560602" y="474369"/>
                  <a:pt x="5577223" y="457484"/>
                </a:cubicBezTo>
                <a:cubicBezTo>
                  <a:pt x="5593844" y="440599"/>
                  <a:pt x="5602155" y="420284"/>
                  <a:pt x="5602155" y="396539"/>
                </a:cubicBezTo>
                <a:lnTo>
                  <a:pt x="5602155" y="251695"/>
                </a:lnTo>
                <a:cubicBezTo>
                  <a:pt x="5602155" y="194180"/>
                  <a:pt x="5573661" y="165422"/>
                  <a:pt x="5516673" y="165422"/>
                </a:cubicBezTo>
                <a:close/>
                <a:moveTo>
                  <a:pt x="4861850" y="148801"/>
                </a:moveTo>
                <a:cubicBezTo>
                  <a:pt x="4838105" y="148801"/>
                  <a:pt x="4817790" y="157112"/>
                  <a:pt x="4800905" y="173733"/>
                </a:cubicBezTo>
                <a:cubicBezTo>
                  <a:pt x="4784020" y="190354"/>
                  <a:pt x="4775577" y="210538"/>
                  <a:pt x="4775577" y="234282"/>
                </a:cubicBezTo>
                <a:lnTo>
                  <a:pt x="4775577" y="777248"/>
                </a:lnTo>
                <a:cubicBezTo>
                  <a:pt x="4775577" y="800993"/>
                  <a:pt x="4784020" y="821176"/>
                  <a:pt x="4800905" y="837797"/>
                </a:cubicBezTo>
                <a:cubicBezTo>
                  <a:pt x="4817790" y="854419"/>
                  <a:pt x="4838105" y="862730"/>
                  <a:pt x="4861850" y="862730"/>
                </a:cubicBezTo>
                <a:cubicBezTo>
                  <a:pt x="4885595" y="862730"/>
                  <a:pt x="4905778" y="854419"/>
                  <a:pt x="4922399" y="837797"/>
                </a:cubicBezTo>
                <a:cubicBezTo>
                  <a:pt x="4939021" y="821176"/>
                  <a:pt x="4947331" y="800993"/>
                  <a:pt x="4947331" y="777248"/>
                </a:cubicBezTo>
                <a:lnTo>
                  <a:pt x="4947331" y="234282"/>
                </a:lnTo>
                <a:cubicBezTo>
                  <a:pt x="4947331" y="210538"/>
                  <a:pt x="4939021" y="190354"/>
                  <a:pt x="4922399" y="173733"/>
                </a:cubicBezTo>
                <a:cubicBezTo>
                  <a:pt x="4905778" y="157112"/>
                  <a:pt x="4885595" y="148801"/>
                  <a:pt x="4861850" y="148801"/>
                </a:cubicBezTo>
                <a:close/>
                <a:moveTo>
                  <a:pt x="7315201" y="12664"/>
                </a:moveTo>
                <a:lnTo>
                  <a:pt x="7464793" y="12664"/>
                </a:lnTo>
                <a:lnTo>
                  <a:pt x="7464793" y="855606"/>
                </a:lnTo>
                <a:lnTo>
                  <a:pt x="7722821" y="855606"/>
                </a:lnTo>
                <a:lnTo>
                  <a:pt x="7722821" y="1004407"/>
                </a:lnTo>
                <a:lnTo>
                  <a:pt x="7315201" y="1004407"/>
                </a:lnTo>
                <a:close/>
                <a:moveTo>
                  <a:pt x="6762750" y="12664"/>
                </a:moveTo>
                <a:lnTo>
                  <a:pt x="6912343" y="12664"/>
                </a:lnTo>
                <a:lnTo>
                  <a:pt x="6912343" y="855606"/>
                </a:lnTo>
                <a:lnTo>
                  <a:pt x="7170371" y="855606"/>
                </a:lnTo>
                <a:lnTo>
                  <a:pt x="7170371" y="1004407"/>
                </a:lnTo>
                <a:lnTo>
                  <a:pt x="6762750" y="1004407"/>
                </a:lnTo>
                <a:close/>
                <a:moveTo>
                  <a:pt x="6226501" y="12664"/>
                </a:moveTo>
                <a:lnTo>
                  <a:pt x="6432277" y="12664"/>
                </a:lnTo>
                <a:lnTo>
                  <a:pt x="6598479" y="1004407"/>
                </a:lnTo>
                <a:lnTo>
                  <a:pt x="6441194" y="1004407"/>
                </a:lnTo>
                <a:lnTo>
                  <a:pt x="6406195" y="776457"/>
                </a:lnTo>
                <a:lnTo>
                  <a:pt x="6250011" y="776457"/>
                </a:lnTo>
                <a:lnTo>
                  <a:pt x="6213665" y="1004407"/>
                </a:lnTo>
                <a:lnTo>
                  <a:pt x="6057901" y="1004407"/>
                </a:lnTo>
                <a:close/>
                <a:moveTo>
                  <a:pt x="5276850" y="12664"/>
                </a:moveTo>
                <a:lnTo>
                  <a:pt x="5512716" y="12664"/>
                </a:lnTo>
                <a:cubicBezTo>
                  <a:pt x="5596087" y="12664"/>
                  <a:pt x="5657296" y="35617"/>
                  <a:pt x="5696343" y="81524"/>
                </a:cubicBezTo>
                <a:cubicBezTo>
                  <a:pt x="5730641" y="121626"/>
                  <a:pt x="5747790" y="177559"/>
                  <a:pt x="5747790" y="249321"/>
                </a:cubicBezTo>
                <a:lnTo>
                  <a:pt x="5747790" y="393373"/>
                </a:lnTo>
                <a:cubicBezTo>
                  <a:pt x="5747790" y="463552"/>
                  <a:pt x="5721143" y="522914"/>
                  <a:pt x="5667849" y="571459"/>
                </a:cubicBezTo>
                <a:lnTo>
                  <a:pt x="5778646" y="1004407"/>
                </a:lnTo>
                <a:lnTo>
                  <a:pt x="5616872" y="1004407"/>
                </a:lnTo>
                <a:lnTo>
                  <a:pt x="5526171" y="630821"/>
                </a:lnTo>
                <a:cubicBezTo>
                  <a:pt x="5521950" y="630821"/>
                  <a:pt x="5517465" y="630821"/>
                  <a:pt x="5512716" y="630821"/>
                </a:cubicBezTo>
                <a:lnTo>
                  <a:pt x="5426443" y="630821"/>
                </a:lnTo>
                <a:lnTo>
                  <a:pt x="5426443" y="1004407"/>
                </a:lnTo>
                <a:lnTo>
                  <a:pt x="5276850" y="1004407"/>
                </a:lnTo>
                <a:close/>
                <a:moveTo>
                  <a:pt x="1435426" y="12664"/>
                </a:moveTo>
                <a:lnTo>
                  <a:pt x="1641203" y="12664"/>
                </a:lnTo>
                <a:lnTo>
                  <a:pt x="1807405" y="1004407"/>
                </a:lnTo>
                <a:lnTo>
                  <a:pt x="1650119" y="1004407"/>
                </a:lnTo>
                <a:lnTo>
                  <a:pt x="1615120" y="776457"/>
                </a:lnTo>
                <a:lnTo>
                  <a:pt x="1458936" y="776457"/>
                </a:lnTo>
                <a:lnTo>
                  <a:pt x="1422589" y="1004407"/>
                </a:lnTo>
                <a:lnTo>
                  <a:pt x="1266826" y="1004407"/>
                </a:lnTo>
                <a:close/>
                <a:moveTo>
                  <a:pt x="628650" y="12664"/>
                </a:moveTo>
                <a:lnTo>
                  <a:pt x="778243" y="12664"/>
                </a:lnTo>
                <a:lnTo>
                  <a:pt x="778243" y="433739"/>
                </a:lnTo>
                <a:lnTo>
                  <a:pt x="958704" y="433739"/>
                </a:lnTo>
                <a:lnTo>
                  <a:pt x="958704" y="12664"/>
                </a:lnTo>
                <a:lnTo>
                  <a:pt x="1108297" y="12664"/>
                </a:lnTo>
                <a:lnTo>
                  <a:pt x="1108297" y="1004407"/>
                </a:lnTo>
                <a:lnTo>
                  <a:pt x="958704" y="1004407"/>
                </a:lnTo>
                <a:lnTo>
                  <a:pt x="958704" y="584123"/>
                </a:lnTo>
                <a:lnTo>
                  <a:pt x="778243" y="584123"/>
                </a:lnTo>
                <a:lnTo>
                  <a:pt x="778243" y="1004407"/>
                </a:lnTo>
                <a:lnTo>
                  <a:pt x="628650" y="1004407"/>
                </a:lnTo>
                <a:close/>
                <a:moveTo>
                  <a:pt x="0" y="12664"/>
                </a:moveTo>
                <a:lnTo>
                  <a:pt x="466983" y="12664"/>
                </a:lnTo>
                <a:lnTo>
                  <a:pt x="466983" y="163048"/>
                </a:lnTo>
                <a:lnTo>
                  <a:pt x="308684" y="163048"/>
                </a:lnTo>
                <a:lnTo>
                  <a:pt x="308684" y="1004407"/>
                </a:lnTo>
                <a:lnTo>
                  <a:pt x="159091" y="1004407"/>
                </a:lnTo>
                <a:lnTo>
                  <a:pt x="159091" y="163048"/>
                </a:lnTo>
                <a:lnTo>
                  <a:pt x="0" y="163048"/>
                </a:lnTo>
                <a:close/>
                <a:moveTo>
                  <a:pt x="4057651" y="11872"/>
                </a:moveTo>
                <a:lnTo>
                  <a:pt x="4483475" y="11872"/>
                </a:lnTo>
                <a:lnTo>
                  <a:pt x="4483475" y="162256"/>
                </a:lnTo>
                <a:lnTo>
                  <a:pt x="4207243" y="162256"/>
                </a:lnTo>
                <a:lnTo>
                  <a:pt x="4207243" y="432948"/>
                </a:lnTo>
                <a:lnTo>
                  <a:pt x="4409074" y="432948"/>
                </a:lnTo>
                <a:lnTo>
                  <a:pt x="4409074" y="583332"/>
                </a:lnTo>
                <a:lnTo>
                  <a:pt x="4207243" y="583332"/>
                </a:lnTo>
                <a:lnTo>
                  <a:pt x="4207243" y="1004407"/>
                </a:lnTo>
                <a:lnTo>
                  <a:pt x="4057651" y="1004407"/>
                </a:lnTo>
                <a:close/>
                <a:moveTo>
                  <a:pt x="2657476" y="11872"/>
                </a:moveTo>
                <a:lnTo>
                  <a:pt x="2807068" y="11872"/>
                </a:lnTo>
                <a:lnTo>
                  <a:pt x="2807068" y="365671"/>
                </a:lnTo>
                <a:lnTo>
                  <a:pt x="2989903" y="11872"/>
                </a:lnTo>
                <a:lnTo>
                  <a:pt x="3149390" y="11872"/>
                </a:lnTo>
                <a:lnTo>
                  <a:pt x="2944627" y="416710"/>
                </a:lnTo>
                <a:lnTo>
                  <a:pt x="3184747" y="1004407"/>
                </a:lnTo>
                <a:lnTo>
                  <a:pt x="3008899" y="1004407"/>
                </a:lnTo>
                <a:lnTo>
                  <a:pt x="2851837" y="601437"/>
                </a:lnTo>
                <a:lnTo>
                  <a:pt x="2807068" y="689788"/>
                </a:lnTo>
                <a:lnTo>
                  <a:pt x="2807068" y="1004407"/>
                </a:lnTo>
                <a:lnTo>
                  <a:pt x="2657476" y="1004407"/>
                </a:lnTo>
                <a:close/>
                <a:moveTo>
                  <a:pt x="1971676" y="11872"/>
                </a:moveTo>
                <a:lnTo>
                  <a:pt x="2139621" y="11872"/>
                </a:lnTo>
                <a:lnTo>
                  <a:pt x="2338138" y="678917"/>
                </a:lnTo>
                <a:lnTo>
                  <a:pt x="2338138" y="11872"/>
                </a:lnTo>
                <a:lnTo>
                  <a:pt x="2487730" y="11872"/>
                </a:lnTo>
                <a:lnTo>
                  <a:pt x="2487730" y="1004407"/>
                </a:lnTo>
                <a:lnTo>
                  <a:pt x="2327057" y="1004407"/>
                </a:lnTo>
                <a:lnTo>
                  <a:pt x="2121268" y="368837"/>
                </a:lnTo>
                <a:lnTo>
                  <a:pt x="2121268" y="1004407"/>
                </a:lnTo>
                <a:lnTo>
                  <a:pt x="1971676" y="1004407"/>
                </a:lnTo>
                <a:close/>
                <a:moveTo>
                  <a:pt x="4865807" y="0"/>
                </a:moveTo>
                <a:cubicBezTo>
                  <a:pt x="4931765" y="0"/>
                  <a:pt x="4987830" y="23217"/>
                  <a:pt x="5034000" y="69651"/>
                </a:cubicBezTo>
                <a:cubicBezTo>
                  <a:pt x="5080171" y="116086"/>
                  <a:pt x="5103256" y="172018"/>
                  <a:pt x="5103256" y="237448"/>
                </a:cubicBezTo>
                <a:lnTo>
                  <a:pt x="5103256" y="778831"/>
                </a:lnTo>
                <a:cubicBezTo>
                  <a:pt x="5103256" y="844789"/>
                  <a:pt x="5080039" y="900853"/>
                  <a:pt x="5033605" y="947024"/>
                </a:cubicBezTo>
                <a:cubicBezTo>
                  <a:pt x="4987170" y="993194"/>
                  <a:pt x="4931238" y="1016280"/>
                  <a:pt x="4865807" y="1016280"/>
                </a:cubicBezTo>
                <a:cubicBezTo>
                  <a:pt x="4799850" y="1016280"/>
                  <a:pt x="4743917" y="993062"/>
                  <a:pt x="4698011" y="946628"/>
                </a:cubicBezTo>
                <a:cubicBezTo>
                  <a:pt x="4652104" y="900194"/>
                  <a:pt x="4629151" y="844261"/>
                  <a:pt x="4629151" y="778831"/>
                </a:cubicBezTo>
                <a:lnTo>
                  <a:pt x="4629151" y="237448"/>
                </a:lnTo>
                <a:cubicBezTo>
                  <a:pt x="4629151" y="171491"/>
                  <a:pt x="4652368" y="115426"/>
                  <a:pt x="4698802" y="69256"/>
                </a:cubicBezTo>
                <a:cubicBezTo>
                  <a:pt x="4745237" y="23085"/>
                  <a:pt x="4800905" y="0"/>
                  <a:pt x="4865807" y="0"/>
                </a:cubicBezTo>
                <a:close/>
                <a:moveTo>
                  <a:pt x="3513230" y="0"/>
                </a:moveTo>
                <a:cubicBezTo>
                  <a:pt x="3566525" y="0"/>
                  <a:pt x="3612167" y="11872"/>
                  <a:pt x="3650159" y="35617"/>
                </a:cubicBezTo>
                <a:cubicBezTo>
                  <a:pt x="3679708" y="54085"/>
                  <a:pt x="3703585" y="79941"/>
                  <a:pt x="3721790" y="113184"/>
                </a:cubicBezTo>
                <a:cubicBezTo>
                  <a:pt x="3739994" y="146427"/>
                  <a:pt x="3750943" y="184682"/>
                  <a:pt x="3754636" y="227951"/>
                </a:cubicBezTo>
                <a:lnTo>
                  <a:pt x="3611376" y="254070"/>
                </a:lnTo>
                <a:cubicBezTo>
                  <a:pt x="3607154" y="213440"/>
                  <a:pt x="3595546" y="181780"/>
                  <a:pt x="3576550" y="159090"/>
                </a:cubicBezTo>
                <a:cubicBezTo>
                  <a:pt x="3562831" y="142733"/>
                  <a:pt x="3543043" y="134554"/>
                  <a:pt x="3517188" y="134554"/>
                </a:cubicBezTo>
                <a:cubicBezTo>
                  <a:pt x="3489750" y="134554"/>
                  <a:pt x="3468907" y="146690"/>
                  <a:pt x="3454660" y="170963"/>
                </a:cubicBezTo>
                <a:cubicBezTo>
                  <a:pt x="3443051" y="190486"/>
                  <a:pt x="3437247" y="214759"/>
                  <a:pt x="3437247" y="243780"/>
                </a:cubicBezTo>
                <a:cubicBezTo>
                  <a:pt x="3437247" y="289159"/>
                  <a:pt x="3456771" y="335330"/>
                  <a:pt x="3495818" y="382292"/>
                </a:cubicBezTo>
                <a:cubicBezTo>
                  <a:pt x="3510592" y="400233"/>
                  <a:pt x="3532754" y="421339"/>
                  <a:pt x="3562303" y="445612"/>
                </a:cubicBezTo>
                <a:cubicBezTo>
                  <a:pt x="3597129" y="474633"/>
                  <a:pt x="3620082" y="494948"/>
                  <a:pt x="3631163" y="506557"/>
                </a:cubicBezTo>
                <a:cubicBezTo>
                  <a:pt x="3668099" y="543493"/>
                  <a:pt x="3696593" y="579902"/>
                  <a:pt x="3716645" y="615783"/>
                </a:cubicBezTo>
                <a:cubicBezTo>
                  <a:pt x="3726143" y="632668"/>
                  <a:pt x="3733794" y="648234"/>
                  <a:pt x="3739598" y="662481"/>
                </a:cubicBezTo>
                <a:cubicBezTo>
                  <a:pt x="3753845" y="697835"/>
                  <a:pt x="3761232" y="729495"/>
                  <a:pt x="3761760" y="757461"/>
                </a:cubicBezTo>
                <a:cubicBezTo>
                  <a:pt x="3762815" y="826585"/>
                  <a:pt x="3744874" y="885683"/>
                  <a:pt x="3707938" y="934756"/>
                </a:cubicBezTo>
                <a:cubicBezTo>
                  <a:pt x="3683665" y="967998"/>
                  <a:pt x="3649367" y="991479"/>
                  <a:pt x="3605044" y="1005199"/>
                </a:cubicBezTo>
                <a:cubicBezTo>
                  <a:pt x="3581299" y="1012586"/>
                  <a:pt x="3553597" y="1016280"/>
                  <a:pt x="3521937" y="1016280"/>
                </a:cubicBezTo>
                <a:cubicBezTo>
                  <a:pt x="3463367" y="1016280"/>
                  <a:pt x="3414821" y="1001769"/>
                  <a:pt x="3376302" y="972747"/>
                </a:cubicBezTo>
                <a:cubicBezTo>
                  <a:pt x="3344115" y="949003"/>
                  <a:pt x="3318655" y="916683"/>
                  <a:pt x="3299923" y="875789"/>
                </a:cubicBezTo>
                <a:cubicBezTo>
                  <a:pt x="3281191" y="834895"/>
                  <a:pt x="3270241" y="788065"/>
                  <a:pt x="3267076" y="735299"/>
                </a:cubicBezTo>
                <a:lnTo>
                  <a:pt x="3409545" y="725009"/>
                </a:lnTo>
                <a:cubicBezTo>
                  <a:pt x="3415877" y="782822"/>
                  <a:pt x="3431179" y="824721"/>
                  <a:pt x="3455452" y="850709"/>
                </a:cubicBezTo>
                <a:cubicBezTo>
                  <a:pt x="3473392" y="870331"/>
                  <a:pt x="3493971" y="879615"/>
                  <a:pt x="3517188" y="878559"/>
                </a:cubicBezTo>
                <a:cubicBezTo>
                  <a:pt x="3549903" y="877504"/>
                  <a:pt x="3576023" y="861394"/>
                  <a:pt x="3595546" y="830229"/>
                </a:cubicBezTo>
                <a:cubicBezTo>
                  <a:pt x="3605571" y="814918"/>
                  <a:pt x="3610584" y="793004"/>
                  <a:pt x="3610584" y="764485"/>
                </a:cubicBezTo>
                <a:cubicBezTo>
                  <a:pt x="3610584" y="723286"/>
                  <a:pt x="3591852" y="682355"/>
                  <a:pt x="3554388" y="641692"/>
                </a:cubicBezTo>
                <a:cubicBezTo>
                  <a:pt x="3524839" y="613701"/>
                  <a:pt x="3480516" y="571715"/>
                  <a:pt x="3421417" y="515733"/>
                </a:cubicBezTo>
                <a:cubicBezTo>
                  <a:pt x="3371817" y="467666"/>
                  <a:pt x="3336727" y="424621"/>
                  <a:pt x="3316148" y="386596"/>
                </a:cubicBezTo>
                <a:cubicBezTo>
                  <a:pt x="3293987" y="343814"/>
                  <a:pt x="3282905" y="297338"/>
                  <a:pt x="3282905" y="247169"/>
                </a:cubicBezTo>
                <a:cubicBezTo>
                  <a:pt x="3282905" y="156856"/>
                  <a:pt x="3313246" y="88462"/>
                  <a:pt x="3373927" y="41986"/>
                </a:cubicBezTo>
                <a:cubicBezTo>
                  <a:pt x="3411392" y="13995"/>
                  <a:pt x="3457826" y="0"/>
                  <a:pt x="35132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3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6" name="椭圆 55"/>
          <p:cNvSpPr/>
          <p:nvPr userDrawn="1"/>
        </p:nvSpPr>
        <p:spPr>
          <a:xfrm>
            <a:off x="4825750" y="3795516"/>
            <a:ext cx="220164" cy="2201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 userDrawn="1"/>
        </p:nvSpPr>
        <p:spPr>
          <a:xfrm>
            <a:off x="7146086" y="3795516"/>
            <a:ext cx="220164" cy="2201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523" y="4270222"/>
            <a:ext cx="302895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Date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5286641"/>
            <a:ext cx="10858500" cy="541635"/>
          </a:xfrm>
        </p:spPr>
        <p:txBody>
          <a:bodyPr>
            <a:normAutofit/>
          </a:bodyPr>
          <a:lstStyle>
            <a:lvl1pPr algn="ctr">
              <a:defRPr sz="32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华东师范大学</a:t>
            </a:r>
            <a:r>
              <a:rPr lang="en-US" altLang="zh-CN"/>
              <a:t>ppt</a:t>
            </a:r>
            <a:r>
              <a:rPr lang="zh-CN" altLang="en-US"/>
              <a:t>模版</a:t>
            </a:r>
          </a:p>
        </p:txBody>
      </p:sp>
      <p:sp>
        <p:nvSpPr>
          <p:cNvPr id="61" name="副标题 2"/>
          <p:cNvSpPr>
            <a:spLocks noGrp="1"/>
          </p:cNvSpPr>
          <p:nvPr>
            <p:ph type="subTitle" idx="1"/>
          </p:nvPr>
        </p:nvSpPr>
        <p:spPr>
          <a:xfrm>
            <a:off x="666750" y="5840173"/>
            <a:ext cx="10845800" cy="29627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3" y="961030"/>
            <a:ext cx="2874884" cy="7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4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596AD-98FD-4B3F-9CA3-B044CC44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2C34D-9B65-4E2D-977E-28995DEE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ED998-EF10-489B-A0AE-0EF76D56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1538-EF78-C346-A4AC-07D4AFCD1877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631C7D-2A0F-40B5-956A-DB548F59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F95D0-EF89-4541-8643-7A8449DF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8836D-D27A-4E7D-9EB0-A043BE67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F5268E-7D7E-4FA9-A900-348904B8D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69CA02-58D1-4B5B-ABE4-45054294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1FE1-D410-024E-80E8-B33BC4C503AD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21DA4-7FD2-4851-A99F-4F95E3CF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D43F9-CAC6-434B-89F8-8FFF8E84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3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78866-1AEF-4FB3-A40C-93A7469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64A0E-94B4-4732-9E6E-7E27FD555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BBD9BF-6895-4474-8407-C68378EA2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322375-C9C4-4C02-87D2-362EF772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7240-CA02-AB40-8B10-2D257783C888}" type="datetime1"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7911FA-F03E-4136-BA9A-828F5EFA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65695E-060E-46BC-B6A5-1EAC2785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7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143D6-F86E-449C-88A0-D04DF6B2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BB8463-0D35-40D6-BFFB-2009CA8DA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214E45-A989-4292-B4F6-1BC7B1137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55CE9F-FC77-4E94-9BB9-7293448DE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BF7046-3165-4A73-9D48-0018FDD31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173A9B-EF77-4984-B279-A770A8EC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C83B-3862-664D-B3A5-F6304851300B}" type="datetime1">
              <a:t>2023/8/3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F48BEF-B799-443A-8F70-F9438A4F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06F3CD-E6C3-4DD6-B548-5E4EFC21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0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6E8EF-47B9-467A-A212-0DD78AE2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5EFD5A-9734-481B-8C29-DE583EA5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CF2A-818A-6E4B-8D93-6CE025AF1A64}" type="datetime1">
              <a:t>2023/8/3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CB244-34E9-418F-8A82-CC30ACA1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D0F233-127F-4AB6-9A0A-551340B9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50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D87251-BE82-493E-806E-515762D2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AA03-5CDD-0545-8707-0CEF162D056C}" type="datetime1">
              <a:t>2023/8/3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AF446F-7DF0-4CBA-8D49-282870D9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B0FB4-63C7-416D-9120-A376547E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57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8ED6B-EBF8-4F7C-8117-A408F106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2F20E-8B34-41AC-981E-12F6597A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CBCBC0-316D-4A8B-B99E-544818902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5153C9-61BB-409C-95C9-7706E544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D64F-A2AC-9B4F-A746-0B0C98A2E7AC}" type="datetime1"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CF77E7-9ADA-40AC-B4F9-0D068A3C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A6B599-C225-4FCE-B224-E4A223C7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36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19BF3-65D5-44DD-BF3C-118414DD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8D6E34-F7A0-45CC-B46C-697C6A99D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FAD177-25BE-415D-83A4-6046530C8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3795A0-82BE-459F-828F-D985C7B9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04FC-5EC8-7345-AB9D-46EB078F3FBB}" type="datetime1">
              <a:t>2023/8/3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F608B6-7B63-487C-A155-C264BE9E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D437C5-FA34-4A6F-A6DA-A30811EE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29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6AC087-49F2-42A7-9514-B3BF0033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96E2B0-F197-4E7D-AD13-4DE74669E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97726"/>
            <a:ext cx="10515600" cy="477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C4E122-B54F-47B8-8E4E-8B13FABC0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5424BDC-DE8D-D747-A326-ED9F90F85814}" type="datetime1">
              <a:t>2023/8/3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E1D0E-3524-49FF-8304-129966D5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0D94B-CC84-49E7-912B-501EFC5A9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CE336F70-A336-486E-A8CC-9BA6D21D65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6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5.png"/><Relationship Id="rId3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7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6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5.png"/><Relationship Id="rId3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6.jpeg"/><Relationship Id="rId5" Type="http://schemas.openxmlformats.org/officeDocument/2006/relationships/tags" Target="../tags/tag10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550.png"/><Relationship Id="rId18" Type="http://schemas.openxmlformats.org/officeDocument/2006/relationships/image" Target="../media/image6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14.xml"/><Relationship Id="rId17" Type="http://schemas.openxmlformats.org/officeDocument/2006/relationships/image" Target="../media/image59.png"/><Relationship Id="rId2" Type="http://schemas.openxmlformats.org/officeDocument/2006/relationships/tags" Target="../tags/tag15.xml"/><Relationship Id="rId16" Type="http://schemas.openxmlformats.org/officeDocument/2006/relationships/image" Target="../media/image58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6.jpeg"/><Relationship Id="rId5" Type="http://schemas.openxmlformats.org/officeDocument/2006/relationships/tags" Target="../tags/tag18.xml"/><Relationship Id="rId15" Type="http://schemas.openxmlformats.org/officeDocument/2006/relationships/image" Target="../media/image560.png"/><Relationship Id="rId10" Type="http://schemas.openxmlformats.org/officeDocument/2006/relationships/notesSlide" Target="../notesSlides/notesSlide17.xml"/><Relationship Id="rId19" Type="http://schemas.openxmlformats.org/officeDocument/2006/relationships/image" Target="../media/image61.png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.xml"/><Relationship Id="rId14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4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 amt="5000"/>
            <a:biLevel thresh="50000"/>
          </a:blip>
          <a:stretch>
            <a:fillRect/>
          </a:stretch>
        </p:blipFill>
        <p:spPr>
          <a:xfrm>
            <a:off x="3403600" y="701675"/>
            <a:ext cx="5380355" cy="5454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334539"/>
            <a:ext cx="12192000" cy="5234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reeform 9"/>
          <p:cNvSpPr/>
          <p:nvPr/>
        </p:nvSpPr>
        <p:spPr bwMode="auto">
          <a:xfrm>
            <a:off x="1851660" y="5883275"/>
            <a:ext cx="8469629" cy="974725"/>
          </a:xfrm>
          <a:custGeom>
            <a:avLst/>
            <a:gdLst>
              <a:gd name="T0" fmla="*/ 2334 w 2334"/>
              <a:gd name="T1" fmla="*/ 392 h 392"/>
              <a:gd name="T2" fmla="*/ 0 w 2334"/>
              <a:gd name="T3" fmla="*/ 392 h 392"/>
              <a:gd name="T4" fmla="*/ 134 w 2334"/>
              <a:gd name="T5" fmla="*/ 100 h 392"/>
              <a:gd name="T6" fmla="*/ 291 w 2334"/>
              <a:gd name="T7" fmla="*/ 0 h 392"/>
              <a:gd name="T8" fmla="*/ 2042 w 2334"/>
              <a:gd name="T9" fmla="*/ 0 h 392"/>
              <a:gd name="T10" fmla="*/ 2199 w 2334"/>
              <a:gd name="T11" fmla="*/ 100 h 392"/>
              <a:gd name="T12" fmla="*/ 2334 w 2334"/>
              <a:gd name="T13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4" h="392">
                <a:moveTo>
                  <a:pt x="2334" y="392"/>
                </a:moveTo>
                <a:cubicBezTo>
                  <a:pt x="0" y="392"/>
                  <a:pt x="0" y="392"/>
                  <a:pt x="0" y="392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63" y="39"/>
                  <a:pt x="224" y="0"/>
                  <a:pt x="291" y="0"/>
                </a:cubicBezTo>
                <a:cubicBezTo>
                  <a:pt x="2042" y="0"/>
                  <a:pt x="2042" y="0"/>
                  <a:pt x="2042" y="0"/>
                </a:cubicBezTo>
                <a:cubicBezTo>
                  <a:pt x="2109" y="0"/>
                  <a:pt x="2171" y="39"/>
                  <a:pt x="2199" y="100"/>
                </a:cubicBezTo>
                <a:lnTo>
                  <a:pt x="2334" y="392"/>
                </a:lnTo>
                <a:close/>
              </a:path>
            </a:pathLst>
          </a:custGeom>
          <a:solidFill>
            <a:srgbClr val="972A2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-91440" y="3252753"/>
            <a:ext cx="12283440" cy="56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300">
                <a:solidFill>
                  <a:srgbClr val="972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Implementation of Fast Fourier Transform (FFT) Algorithm based on AIE</a:t>
            </a:r>
          </a:p>
        </p:txBody>
      </p:sp>
      <p:sp>
        <p:nvSpPr>
          <p:cNvPr id="27" name="PA_文本框 2"/>
          <p:cNvSpPr txBox="1"/>
          <p:nvPr>
            <p:custDataLst>
              <p:tags r:id="rId1"/>
            </p:custDataLst>
          </p:nvPr>
        </p:nvSpPr>
        <p:spPr>
          <a:xfrm>
            <a:off x="731520" y="1251559"/>
            <a:ext cx="10744199" cy="20729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>
                <a:solidFill>
                  <a:srgbClr val="972A2A"/>
                </a:solidFill>
                <a:latin typeface="微软雅黑" panose="020B0503020204020204" pitchFamily="34" charset="-122"/>
              </a:rPr>
              <a:t>基于</a:t>
            </a:r>
            <a:r>
              <a:rPr lang="en-US" altLang="zh-CN">
                <a:solidFill>
                  <a:srgbClr val="972A2A"/>
                </a:solidFill>
                <a:latin typeface="微软雅黑" panose="020B0503020204020204" pitchFamily="34" charset="-122"/>
              </a:rPr>
              <a:t>AIE</a:t>
            </a:r>
            <a:r>
              <a:rPr lang="zh-CN" altLang="en-US">
                <a:solidFill>
                  <a:srgbClr val="972A2A"/>
                </a:solidFill>
                <a:latin typeface="微软雅黑" panose="020B0503020204020204" pitchFamily="34" charset="-122"/>
              </a:rPr>
              <a:t>的快速傅立叶变换（</a:t>
            </a:r>
            <a:r>
              <a:rPr lang="en-US" altLang="zh-CN">
                <a:solidFill>
                  <a:srgbClr val="972A2A"/>
                </a:solidFill>
                <a:latin typeface="微软雅黑" panose="020B0503020204020204" pitchFamily="34" charset="-122"/>
              </a:rPr>
              <a:t>FFT</a:t>
            </a:r>
            <a:r>
              <a:rPr lang="zh-CN" altLang="en-US">
                <a:solidFill>
                  <a:srgbClr val="972A2A"/>
                </a:solidFill>
                <a:latin typeface="微软雅黑" panose="020B0503020204020204" pitchFamily="34" charset="-122"/>
              </a:rPr>
              <a:t>）算法设计与实现</a:t>
            </a:r>
            <a:endParaRPr lang="zh-CN" altLang="en-US">
              <a:solidFill>
                <a:srgbClr val="972A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3775" y="4016968"/>
            <a:ext cx="4478975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参赛队员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：白卓岩、堵仪萱、徐珑珊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：徐 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58873" y="6181217"/>
            <a:ext cx="7611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 err="1">
                <a:solidFill>
                  <a:schemeClr val="bg1"/>
                </a:solidFill>
              </a:rPr>
              <a:t>CCFSys</a:t>
            </a:r>
            <a:r>
              <a:rPr lang="en-US" altLang="zh-CN" sz="2700" b="1" dirty="0">
                <a:solidFill>
                  <a:schemeClr val="bg1"/>
                </a:solidFill>
              </a:rPr>
              <a:t> Customized Computing Challenge 2023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58" y="4196438"/>
            <a:ext cx="2407166" cy="77724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43688F-BC83-3842-B756-0F3FF42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10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34416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057CB071-6958-494B-A714-6BF9152CE2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2615" y="2719137"/>
            <a:ext cx="5483340" cy="364599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CFD4C59-448C-1E41-8166-49F6800DCA04}"/>
              </a:ext>
            </a:extLst>
          </p:cNvPr>
          <p:cNvCxnSpPr>
            <a:cxnSpLocks/>
          </p:cNvCxnSpPr>
          <p:nvPr/>
        </p:nvCxnSpPr>
        <p:spPr>
          <a:xfrm flipH="1" flipV="1">
            <a:off x="715179" y="2163192"/>
            <a:ext cx="2992847" cy="711449"/>
          </a:xfrm>
          <a:prstGeom prst="line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C4413CC-A741-E34F-B060-CECB145CF0D4}"/>
              </a:ext>
            </a:extLst>
          </p:cNvPr>
          <p:cNvCxnSpPr>
            <a:cxnSpLocks/>
          </p:cNvCxnSpPr>
          <p:nvPr/>
        </p:nvCxnSpPr>
        <p:spPr>
          <a:xfrm flipV="1">
            <a:off x="4918238" y="2163191"/>
            <a:ext cx="3324427" cy="663459"/>
          </a:xfrm>
          <a:prstGeom prst="line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3DC6FCD3-28A2-B54D-AE87-E3A292F5DB3F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378789" y="2166202"/>
            <a:ext cx="4777090" cy="1563901"/>
          </a:xfrm>
          <a:prstGeom prst="line">
            <a:avLst/>
          </a:prstGeom>
          <a:ln w="28575">
            <a:solidFill>
              <a:srgbClr val="9A2418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3DFD610-84D9-0A40-A93B-101C86595A69}"/>
              </a:ext>
            </a:extLst>
          </p:cNvPr>
          <p:cNvSpPr/>
          <p:nvPr/>
        </p:nvSpPr>
        <p:spPr>
          <a:xfrm>
            <a:off x="3708026" y="2684943"/>
            <a:ext cx="1210212" cy="3680184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467EED0-CFDC-8548-9728-013A1027EA6B}"/>
              </a:ext>
            </a:extLst>
          </p:cNvPr>
          <p:cNvSpPr/>
          <p:nvPr/>
        </p:nvSpPr>
        <p:spPr>
          <a:xfrm>
            <a:off x="4986879" y="3730103"/>
            <a:ext cx="334630" cy="2636615"/>
          </a:xfrm>
          <a:prstGeom prst="rect">
            <a:avLst/>
          </a:prstGeom>
          <a:noFill/>
          <a:ln w="28575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3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11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40ECC01-A8E0-FC40-AABC-6E83284B91F6}"/>
              </a:ext>
            </a:extLst>
          </p:cNvPr>
          <p:cNvSpPr txBox="1"/>
          <p:nvPr/>
        </p:nvSpPr>
        <p:spPr>
          <a:xfrm>
            <a:off x="849191" y="2725967"/>
            <a:ext cx="10776750" cy="246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1K FFT计算采用</a:t>
            </a:r>
            <a:r>
              <a:rPr lang="zh-CN" altLang="zh-CN" sz="2000" b="1" i="0" u="none" strike="noStrike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非递归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的算法实现，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 FFT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为底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向上迭代</a:t>
            </a:r>
            <a:r>
              <a:rPr lang="en-US" altLang="zh-CN" sz="2000" b="0" i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先交换输入信号顺序以支持迭代计算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1,024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输入分为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120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个长度为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序列和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个长度为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序列，组内数据交换实现</a:t>
            </a:r>
            <a:r>
              <a:rPr lang="en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通过循环实现序列组的交换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。无数据依赖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故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lang="zh-CN" altLang="en-US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采用</a:t>
            </a:r>
            <a:r>
              <a:rPr lang="zh-CN" altLang="zh-CN" sz="2000" b="1" i="0" u="none" strike="noStrike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unroll</a:t>
            </a:r>
            <a:r>
              <a:rPr lang="zh-CN" altLang="en-US" sz="2000" b="1" i="0" u="none" strike="noStrike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循环优化</a:t>
            </a:r>
            <a:r>
              <a:rPr lang="zh-CN" altLang="zh-CN" sz="2000" b="0" i="0" u="none" strike="noStrike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操作，使循环并行执行</a:t>
            </a:r>
            <a:r>
              <a:rPr lang="en-US" altLang="zh-CN" sz="2000" b="0" i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6248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>
            <a:extLst>
              <a:ext uri="{FF2B5EF4-FFF2-40B4-BE49-F238E27FC236}">
                <a16:creationId xmlns:a16="http://schemas.microsoft.com/office/drawing/2014/main" id="{2C83784D-D650-8844-A74C-9A187E6E1974}"/>
              </a:ext>
            </a:extLst>
          </p:cNvPr>
          <p:cNvSpPr/>
          <p:nvPr/>
        </p:nvSpPr>
        <p:spPr>
          <a:xfrm>
            <a:off x="6389851" y="694002"/>
            <a:ext cx="4404736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12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E8493-BEAA-4548-8B3D-C2486CAB0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3644"/>
            <a:ext cx="12192000" cy="38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67A408-698D-824B-B55A-579E8E6C7083}"/>
              </a:ext>
            </a:extLst>
          </p:cNvPr>
          <p:cNvSpPr txBox="1"/>
          <p:nvPr/>
        </p:nvSpPr>
        <p:spPr>
          <a:xfrm>
            <a:off x="6442898" y="836903"/>
            <a:ext cx="44883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64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次乘累加               </a:t>
            </a:r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条指令完成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9F22355-439A-904C-A4EC-69191C3C6513}"/>
              </a:ext>
            </a:extLst>
          </p:cNvPr>
          <p:cNvCxnSpPr>
            <a:cxnSpLocks/>
          </p:cNvCxnSpPr>
          <p:nvPr/>
        </p:nvCxnSpPr>
        <p:spPr>
          <a:xfrm>
            <a:off x="7929157" y="1087764"/>
            <a:ext cx="1123408" cy="0"/>
          </a:xfrm>
          <a:prstGeom prst="straightConnector1">
            <a:avLst/>
          </a:prstGeom>
          <a:ln w="22225">
            <a:solidFill>
              <a:srgbClr val="9A241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8FB6E7C-2F81-9044-9D87-1B4CA5FE094E}"/>
              </a:ext>
            </a:extLst>
          </p:cNvPr>
          <p:cNvSpPr txBox="1"/>
          <p:nvPr/>
        </p:nvSpPr>
        <p:spPr>
          <a:xfrm>
            <a:off x="8046724" y="667084"/>
            <a:ext cx="88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SIMD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0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13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AD4E760-AF1D-594D-9D47-56DF5D08B051}"/>
              </a:ext>
            </a:extLst>
          </p:cNvPr>
          <p:cNvGrpSpPr/>
          <p:nvPr/>
        </p:nvGrpSpPr>
        <p:grpSpPr>
          <a:xfrm>
            <a:off x="1518945" y="2241094"/>
            <a:ext cx="7410016" cy="3672921"/>
            <a:chOff x="588254" y="2192240"/>
            <a:chExt cx="7410016" cy="3672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/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blipFill>
                  <a:blip r:embed="rId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/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/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/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/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/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/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/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3827855-5874-C641-B9FB-0A8640E1E6C2}"/>
                </a:ext>
              </a:extLst>
            </p:cNvPr>
            <p:cNvGrpSpPr/>
            <p:nvPr/>
          </p:nvGrpSpPr>
          <p:grpSpPr>
            <a:xfrm>
              <a:off x="1884557" y="5040032"/>
              <a:ext cx="736824" cy="358546"/>
              <a:chOff x="3476625" y="5018457"/>
              <a:chExt cx="651911" cy="369333"/>
            </a:xfrm>
          </p:grpSpPr>
          <p:cxnSp>
            <p:nvCxnSpPr>
              <p:cNvPr id="115" name="直接箭头连接符 24">
                <a:extLst>
                  <a:ext uri="{FF2B5EF4-FFF2-40B4-BE49-F238E27FC236}">
                    <a16:creationId xmlns:a16="http://schemas.microsoft.com/office/drawing/2014/main" id="{89DB796B-1038-C442-80EA-537B36B36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30">
                <a:extLst>
                  <a:ext uri="{FF2B5EF4-FFF2-40B4-BE49-F238E27FC236}">
                    <a16:creationId xmlns:a16="http://schemas.microsoft.com/office/drawing/2014/main" id="{C6F16A9E-3404-AE46-BDC0-591640BE7FC5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33">
                <a:extLst>
                  <a:ext uri="{FF2B5EF4-FFF2-40B4-BE49-F238E27FC236}">
                    <a16:creationId xmlns:a16="http://schemas.microsoft.com/office/drawing/2014/main" id="{EE408DF6-DB62-A44E-9AE0-A51E62D48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382FC6D-AC8C-A741-928B-05C38A044F52}"/>
                </a:ext>
              </a:extLst>
            </p:cNvPr>
            <p:cNvGrpSpPr/>
            <p:nvPr/>
          </p:nvGrpSpPr>
          <p:grpSpPr>
            <a:xfrm>
              <a:off x="3460469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11" name="直接箭头连接符 42">
                <a:extLst>
                  <a:ext uri="{FF2B5EF4-FFF2-40B4-BE49-F238E27FC236}">
                    <a16:creationId xmlns:a16="http://schemas.microsoft.com/office/drawing/2014/main" id="{A0E7600F-699A-2748-9791-DE5A79737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43">
                <a:extLst>
                  <a:ext uri="{FF2B5EF4-FFF2-40B4-BE49-F238E27FC236}">
                    <a16:creationId xmlns:a16="http://schemas.microsoft.com/office/drawing/2014/main" id="{3D40CA20-E3DB-EF4C-AC14-983B7F6271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44">
                <a:extLst>
                  <a:ext uri="{FF2B5EF4-FFF2-40B4-BE49-F238E27FC236}">
                    <a16:creationId xmlns:a16="http://schemas.microsoft.com/office/drawing/2014/main" id="{CBA81C29-C4D5-264D-BAD2-073AE4E0F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45">
                <a:extLst>
                  <a:ext uri="{FF2B5EF4-FFF2-40B4-BE49-F238E27FC236}">
                    <a16:creationId xmlns:a16="http://schemas.microsoft.com/office/drawing/2014/main" id="{8FB3E46C-26CC-4747-B1D6-5B414EE94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7FEE50C-A1AF-E940-8CBB-7B6C32D53C98}"/>
                </a:ext>
              </a:extLst>
            </p:cNvPr>
            <p:cNvGrpSpPr/>
            <p:nvPr/>
          </p:nvGrpSpPr>
          <p:grpSpPr>
            <a:xfrm>
              <a:off x="5124730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7" name="直接箭头连接符 47">
                <a:extLst>
                  <a:ext uri="{FF2B5EF4-FFF2-40B4-BE49-F238E27FC236}">
                    <a16:creationId xmlns:a16="http://schemas.microsoft.com/office/drawing/2014/main" id="{CBC4B1C0-3C03-D64F-B36F-C0D6E089B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48">
                <a:extLst>
                  <a:ext uri="{FF2B5EF4-FFF2-40B4-BE49-F238E27FC236}">
                    <a16:creationId xmlns:a16="http://schemas.microsoft.com/office/drawing/2014/main" id="{D810E8ED-14BE-E24C-A133-3186413BB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49">
                <a:extLst>
                  <a:ext uri="{FF2B5EF4-FFF2-40B4-BE49-F238E27FC236}">
                    <a16:creationId xmlns:a16="http://schemas.microsoft.com/office/drawing/2014/main" id="{07B7635A-309E-654E-941E-385FDDC919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50">
                <a:extLst>
                  <a:ext uri="{FF2B5EF4-FFF2-40B4-BE49-F238E27FC236}">
                    <a16:creationId xmlns:a16="http://schemas.microsoft.com/office/drawing/2014/main" id="{66432FBA-AFF6-1F48-A26E-A56357B013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0B6048A-E2D1-5849-A0FC-0D89FCEDEEBB}"/>
                </a:ext>
              </a:extLst>
            </p:cNvPr>
            <p:cNvGrpSpPr/>
            <p:nvPr/>
          </p:nvGrpSpPr>
          <p:grpSpPr>
            <a:xfrm>
              <a:off x="6806704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3" name="直接箭头连接符 52">
                <a:extLst>
                  <a:ext uri="{FF2B5EF4-FFF2-40B4-BE49-F238E27FC236}">
                    <a16:creationId xmlns:a16="http://schemas.microsoft.com/office/drawing/2014/main" id="{CCC75294-74CA-D145-B382-87C720F732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53">
                <a:extLst>
                  <a:ext uri="{FF2B5EF4-FFF2-40B4-BE49-F238E27FC236}">
                    <a16:creationId xmlns:a16="http://schemas.microsoft.com/office/drawing/2014/main" id="{BE4ED37F-510A-7346-8A78-8DD1823AA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54">
                <a:extLst>
                  <a:ext uri="{FF2B5EF4-FFF2-40B4-BE49-F238E27FC236}">
                    <a16:creationId xmlns:a16="http://schemas.microsoft.com/office/drawing/2014/main" id="{59DB4118-B2DF-C240-BF2B-8F3275921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55">
                <a:extLst>
                  <a:ext uri="{FF2B5EF4-FFF2-40B4-BE49-F238E27FC236}">
                    <a16:creationId xmlns:a16="http://schemas.microsoft.com/office/drawing/2014/main" id="{9B35D4BA-2D6E-9D4E-8C1F-6E40B0A72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/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/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/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/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/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/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/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/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2D85A1B-FB6E-C543-8F90-094364C77D16}"/>
                </a:ext>
              </a:extLst>
            </p:cNvPr>
            <p:cNvGrpSpPr/>
            <p:nvPr/>
          </p:nvGrpSpPr>
          <p:grpSpPr>
            <a:xfrm>
              <a:off x="2269614" y="4043626"/>
              <a:ext cx="1679450" cy="358546"/>
              <a:chOff x="1779756" y="4043626"/>
              <a:chExt cx="1679450" cy="358546"/>
            </a:xfrm>
          </p:grpSpPr>
          <p:cxnSp>
            <p:nvCxnSpPr>
              <p:cNvPr id="99" name="直接箭头连接符 109">
                <a:extLst>
                  <a:ext uri="{FF2B5EF4-FFF2-40B4-BE49-F238E27FC236}">
                    <a16:creationId xmlns:a16="http://schemas.microsoft.com/office/drawing/2014/main" id="{AB74748A-9928-1846-8546-ECECCDBE9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975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110">
                <a:extLst>
                  <a:ext uri="{FF2B5EF4-FFF2-40B4-BE49-F238E27FC236}">
                    <a16:creationId xmlns:a16="http://schemas.microsoft.com/office/drawing/2014/main" id="{5972617F-20CB-0E4C-AB42-164FE26F9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3921" y="4043627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11">
                <a:extLst>
                  <a:ext uri="{FF2B5EF4-FFF2-40B4-BE49-F238E27FC236}">
                    <a16:creationId xmlns:a16="http://schemas.microsoft.com/office/drawing/2014/main" id="{8B6F7D95-C130-2045-B06F-EE6862BEB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920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81">
                <a:extLst>
                  <a:ext uri="{FF2B5EF4-FFF2-40B4-BE49-F238E27FC236}">
                    <a16:creationId xmlns:a16="http://schemas.microsoft.com/office/drawing/2014/main" id="{54D2F2F7-EC36-C04A-8D4A-B63C8C0CA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9175" y="4043626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/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/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b="0" i="1" dirty="0">
                          <a:latin typeface="Cambria Math" panose="02040503050406030204" pitchFamily="18" charset="0"/>
                        </a:rPr>
                        <m:t>32(1</m:t>
                      </m:r>
                    </m:oMath>
                  </a14:m>
                  <a:r>
                    <a:rPr lang="en-US" altLang="zh-CN" sz="1200"/>
                    <a:t>)</a:t>
                  </a:r>
                  <a:endParaRPr lang="zh-CN" altLang="en-US" sz="120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blipFill>
                  <a:blip r:embed="rId14"/>
                  <a:stretch>
                    <a:fillRect r="-112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/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/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/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/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/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/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/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/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/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/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/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/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76">
              <a:extLst>
                <a:ext uri="{FF2B5EF4-FFF2-40B4-BE49-F238E27FC236}">
                  <a16:creationId xmlns:a16="http://schemas.microsoft.com/office/drawing/2014/main" id="{1BF77434-C6F8-1644-8F02-796EF8F5D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105" y="3147084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77">
              <a:extLst>
                <a:ext uri="{FF2B5EF4-FFF2-40B4-BE49-F238E27FC236}">
                  <a16:creationId xmlns:a16="http://schemas.microsoft.com/office/drawing/2014/main" id="{81F2AD0D-2588-7546-AA64-5D621E95F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271" y="3147086"/>
              <a:ext cx="3094500" cy="34991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97">
              <a:extLst>
                <a:ext uri="{FF2B5EF4-FFF2-40B4-BE49-F238E27FC236}">
                  <a16:creationId xmlns:a16="http://schemas.microsoft.com/office/drawing/2014/main" id="{7D678FDB-BC94-5843-A059-3E048F6B3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006" y="3147084"/>
              <a:ext cx="0" cy="35854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99">
              <a:extLst>
                <a:ext uri="{FF2B5EF4-FFF2-40B4-BE49-F238E27FC236}">
                  <a16:creationId xmlns:a16="http://schemas.microsoft.com/office/drawing/2014/main" id="{D56FDF21-D1BF-294A-8955-5F7DF8096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5271" y="3160340"/>
              <a:ext cx="3094500" cy="349912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00">
              <a:extLst>
                <a:ext uri="{FF2B5EF4-FFF2-40B4-BE49-F238E27FC236}">
                  <a16:creationId xmlns:a16="http://schemas.microsoft.com/office/drawing/2014/main" id="{A3F65A0C-6019-4C4C-81D0-7F1FEF9A9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9517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01">
              <a:extLst>
                <a:ext uri="{FF2B5EF4-FFF2-40B4-BE49-F238E27FC236}">
                  <a16:creationId xmlns:a16="http://schemas.microsoft.com/office/drawing/2014/main" id="{F83E6766-AB71-2C4C-87EE-58D50EBE0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02">
              <a:extLst>
                <a:ext uri="{FF2B5EF4-FFF2-40B4-BE49-F238E27FC236}">
                  <a16:creationId xmlns:a16="http://schemas.microsoft.com/office/drawing/2014/main" id="{AC5A9F5D-C948-9040-BFF1-CB876F0E0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363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03">
              <a:extLst>
                <a:ext uri="{FF2B5EF4-FFF2-40B4-BE49-F238E27FC236}">
                  <a16:creationId xmlns:a16="http://schemas.microsoft.com/office/drawing/2014/main" id="{D3A4208E-96F8-B141-A76A-570955C2C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359535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DB8CDE2-5148-2442-BC0E-DE1DE4D56823}"/>
                </a:ext>
              </a:extLst>
            </p:cNvPr>
            <p:cNvSpPr txBox="1"/>
            <p:nvPr/>
          </p:nvSpPr>
          <p:spPr>
            <a:xfrm>
              <a:off x="588254" y="2192240"/>
              <a:ext cx="786701" cy="3655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64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32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16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8</a:t>
              </a:r>
            </a:p>
          </p:txBody>
        </p:sp>
        <p:cxnSp>
          <p:nvCxnSpPr>
            <p:cNvPr id="75" name="直接箭头连接符 42">
              <a:extLst>
                <a:ext uri="{FF2B5EF4-FFF2-40B4-BE49-F238E27FC236}">
                  <a16:creationId xmlns:a16="http://schemas.microsoft.com/office/drawing/2014/main" id="{3FE8154C-2260-5442-A94D-01E0696D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976" y="5032633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/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/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/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/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/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/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/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blipFill>
                  <a:blip r:embed="rId2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/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/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81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/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/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/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/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/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/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/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/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/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2D3CBF0-CB01-9846-BA9D-15768CA1B56F}"/>
                </a:ext>
              </a:extLst>
            </p:cNvPr>
            <p:cNvSpPr/>
            <p:nvPr/>
          </p:nvSpPr>
          <p:spPr>
            <a:xfrm>
              <a:off x="1425979" y="4447893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EE52C5A-CF0C-5D4D-A616-AD718222870E}"/>
                </a:ext>
              </a:extLst>
            </p:cNvPr>
            <p:cNvSpPr/>
            <p:nvPr/>
          </p:nvSpPr>
          <p:spPr>
            <a:xfrm>
              <a:off x="3134157" y="4447894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7AAEEA7F-C60F-8D47-83E0-E00C735375F1}"/>
                </a:ext>
              </a:extLst>
            </p:cNvPr>
            <p:cNvSpPr/>
            <p:nvPr/>
          </p:nvSpPr>
          <p:spPr>
            <a:xfrm>
              <a:off x="1435985" y="3558066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3DD7C4C-914F-4C43-BA36-2B42B7A82A10}"/>
                </a:ext>
              </a:extLst>
            </p:cNvPr>
            <p:cNvSpPr/>
            <p:nvPr/>
          </p:nvSpPr>
          <p:spPr>
            <a:xfrm>
              <a:off x="4810553" y="3544921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A94451C-5393-AC46-B050-9FBA371281C8}"/>
                </a:ext>
              </a:extLst>
            </p:cNvPr>
            <p:cNvSpPr/>
            <p:nvPr/>
          </p:nvSpPr>
          <p:spPr>
            <a:xfrm>
              <a:off x="1431425" y="2639957"/>
              <a:ext cx="6562286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/>
              <p:nvPr/>
            </p:nvSpPr>
            <p:spPr>
              <a:xfrm>
                <a:off x="9788573" y="3802967"/>
                <a:ext cx="2397964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9A2418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573" y="3802967"/>
                <a:ext cx="2397964" cy="535468"/>
              </a:xfrm>
              <a:prstGeom prst="rect">
                <a:avLst/>
              </a:prstGeom>
              <a:blipFill>
                <a:blip r:embed="rId3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/>
              <p:nvPr/>
            </p:nvSpPr>
            <p:spPr>
              <a:xfrm>
                <a:off x="9488773" y="3270232"/>
                <a:ext cx="256506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9A2418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773" y="3270232"/>
                <a:ext cx="2565061" cy="47429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本框 119">
            <a:extLst>
              <a:ext uri="{FF2B5EF4-FFF2-40B4-BE49-F238E27FC236}">
                <a16:creationId xmlns:a16="http://schemas.microsoft.com/office/drawing/2014/main" id="{B3875E53-41D2-3A4F-839B-D66184AAB46A}"/>
              </a:ext>
            </a:extLst>
          </p:cNvPr>
          <p:cNvSpPr txBox="1">
            <a:spLocks noChangeAspect="1"/>
          </p:cNvSpPr>
          <p:nvPr/>
        </p:nvSpPr>
        <p:spPr>
          <a:xfrm>
            <a:off x="9289338" y="3317709"/>
            <a:ext cx="463688" cy="360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BE061C6-DB15-A845-8334-2BFDF341375D}"/>
              </a:ext>
            </a:extLst>
          </p:cNvPr>
          <p:cNvSpPr txBox="1"/>
          <p:nvPr/>
        </p:nvSpPr>
        <p:spPr>
          <a:xfrm>
            <a:off x="9277288" y="3938499"/>
            <a:ext cx="484061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5CE82A35-89EE-5B46-B51A-1C20D98A437F}"/>
              </a:ext>
            </a:extLst>
          </p:cNvPr>
          <p:cNvSpPr/>
          <p:nvPr/>
        </p:nvSpPr>
        <p:spPr>
          <a:xfrm>
            <a:off x="9173977" y="3221855"/>
            <a:ext cx="2907849" cy="1837860"/>
          </a:xfrm>
          <a:prstGeom prst="roundRect">
            <a:avLst>
              <a:gd name="adj" fmla="val 4922"/>
            </a:avLst>
          </a:prstGeom>
          <a:noFill/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716F5B9-8FF5-B24C-AB8E-8DB9FF0B7ED4}"/>
              </a:ext>
            </a:extLst>
          </p:cNvPr>
          <p:cNvSpPr/>
          <p:nvPr/>
        </p:nvSpPr>
        <p:spPr>
          <a:xfrm>
            <a:off x="9276514" y="4508286"/>
            <a:ext cx="486000" cy="360000"/>
          </a:xfrm>
          <a:prstGeom prst="rect">
            <a:avLst/>
          </a:prstGeom>
          <a:solidFill>
            <a:schemeClr val="bg2">
              <a:lumMod val="75000"/>
              <a:alpha val="17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81918-86B7-4843-BE81-E043D6DCF77B}"/>
              </a:ext>
            </a:extLst>
          </p:cNvPr>
          <p:cNvSpPr txBox="1"/>
          <p:nvPr/>
        </p:nvSpPr>
        <p:spPr>
          <a:xfrm>
            <a:off x="9838406" y="4583236"/>
            <a:ext cx="19738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spc="16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并行计算单元</a:t>
            </a:r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48D4086B-D3E9-0642-A1F6-981F97455193}"/>
              </a:ext>
            </a:extLst>
          </p:cNvPr>
          <p:cNvSpPr/>
          <p:nvPr/>
        </p:nvSpPr>
        <p:spPr>
          <a:xfrm>
            <a:off x="6141653" y="680147"/>
            <a:ext cx="4587859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FB665865-80E3-FE4F-BC61-5B2B8483DF8D}"/>
              </a:ext>
            </a:extLst>
          </p:cNvPr>
          <p:cNvSpPr txBox="1"/>
          <p:nvPr/>
        </p:nvSpPr>
        <p:spPr>
          <a:xfrm>
            <a:off x="6194701" y="797714"/>
            <a:ext cx="446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优化矢量数据载入，最大化并行计算</a:t>
            </a:r>
          </a:p>
        </p:txBody>
      </p:sp>
    </p:spTree>
    <p:extLst>
      <p:ext uri="{BB962C8B-B14F-4D97-AF65-F5344CB8AC3E}">
        <p14:creationId xmlns:p14="http://schemas.microsoft.com/office/powerpoint/2010/main" val="509806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14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58BA06EB-15C2-404C-819C-44FE0405362B}"/>
              </a:ext>
            </a:extLst>
          </p:cNvPr>
          <p:cNvSpPr txBox="1"/>
          <p:nvPr/>
        </p:nvSpPr>
        <p:spPr>
          <a:xfrm>
            <a:off x="1623264" y="4767729"/>
            <a:ext cx="2792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ping-pong buffer</a:t>
            </a:r>
            <a:r>
              <a:rPr lang="zh-CN" altLang="e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FB0A7E-F021-D144-A414-0BFB6FC2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72" y="3051825"/>
            <a:ext cx="5499250" cy="1444381"/>
          </a:xfrm>
          <a:prstGeom prst="rect">
            <a:avLst/>
          </a:prstGeom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510CC576-FF37-9A6A-296B-B397C97A4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298805"/>
              </p:ext>
            </p:extLst>
          </p:nvPr>
        </p:nvGraphicFramePr>
        <p:xfrm>
          <a:off x="6203402" y="2317484"/>
          <a:ext cx="5357574" cy="41411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5574">
                  <a:extLst>
                    <a:ext uri="{9D8B030D-6E8A-4147-A177-3AD203B41FA5}">
                      <a16:colId xmlns:a16="http://schemas.microsoft.com/office/drawing/2014/main" val="214071468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211682706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759106661"/>
                    </a:ext>
                  </a:extLst>
                </a:gridCol>
              </a:tblGrid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Operation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Read Buffer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Write Buffer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031896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Shuffle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42260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8-point FFT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755953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l=16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26225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l=32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000914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l=64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910099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l=128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240501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l=256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952930"/>
                  </a:ext>
                </a:extLst>
              </a:tr>
              <a:tr h="398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l=512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697902"/>
                  </a:ext>
                </a:extLst>
              </a:tr>
              <a:tr h="556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l=1024 </a:t>
                      </a: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bufferfly</a:t>
                      </a: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+</a:t>
                      </a:r>
                      <a:r>
                        <a:rPr lang="zh-CN" altLang="en-US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linear phase rotation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bufferA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bufferB</a:t>
                      </a:r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25379"/>
                  </a:ext>
                </a:extLst>
              </a:tr>
            </a:tbl>
          </a:graphicData>
        </a:graphic>
      </p:graphicFrame>
      <p:sp>
        <p:nvSpPr>
          <p:cNvPr id="25" name="圆角矩形 24">
            <a:extLst>
              <a:ext uri="{FF2B5EF4-FFF2-40B4-BE49-F238E27FC236}">
                <a16:creationId xmlns:a16="http://schemas.microsoft.com/office/drawing/2014/main" id="{8F3913D5-8AF9-634B-B9CD-09D17CFEEB7F}"/>
              </a:ext>
            </a:extLst>
          </p:cNvPr>
          <p:cNvSpPr/>
          <p:nvPr/>
        </p:nvSpPr>
        <p:spPr>
          <a:xfrm>
            <a:off x="5893456" y="680147"/>
            <a:ext cx="5304867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A97EDB7-3ABC-EC4B-A531-F1972A63F903}"/>
              </a:ext>
            </a:extLst>
          </p:cNvPr>
          <p:cNvSpPr txBox="1"/>
          <p:nvPr/>
        </p:nvSpPr>
        <p:spPr>
          <a:xfrm>
            <a:off x="5946504" y="797714"/>
            <a:ext cx="5347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Ping-Pong Buffer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实现数据读写角色交替</a:t>
            </a:r>
          </a:p>
        </p:txBody>
      </p:sp>
    </p:spTree>
    <p:extLst>
      <p:ext uri="{BB962C8B-B14F-4D97-AF65-F5344CB8AC3E}">
        <p14:creationId xmlns:p14="http://schemas.microsoft.com/office/powerpoint/2010/main" val="388572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15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58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26E41E-4139-A64F-8F25-6ABA5902DAC9}"/>
              </a:ext>
            </a:extLst>
          </p:cNvPr>
          <p:cNvSpPr/>
          <p:nvPr/>
        </p:nvSpPr>
        <p:spPr>
          <a:xfrm>
            <a:off x="715179" y="1504373"/>
            <a:ext cx="135457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689EF6-DA6C-014F-BB68-8FA5F324F611}"/>
              </a:ext>
            </a:extLst>
          </p:cNvPr>
          <p:cNvSpPr/>
          <p:nvPr/>
        </p:nvSpPr>
        <p:spPr>
          <a:xfrm>
            <a:off x="2561296" y="1504372"/>
            <a:ext cx="1854155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8-point</a:t>
            </a:r>
            <a:r>
              <a:rPr kumimoji="1"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613E33-829C-BB4C-B306-A33CAC077107}"/>
              </a:ext>
            </a:extLst>
          </p:cNvPr>
          <p:cNvSpPr/>
          <p:nvPr/>
        </p:nvSpPr>
        <p:spPr>
          <a:xfrm>
            <a:off x="4918238" y="1499730"/>
            <a:ext cx="3324427" cy="663460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16-point</a:t>
            </a:r>
            <a:r>
              <a:rPr lang="zh-CN" altLang="en-US" sz="2000" b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1024-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point </a:t>
            </a:r>
            <a:r>
              <a:rPr lang="zh-CN" altLang="en-US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bufferfly</a:t>
            </a:r>
            <a:endParaRPr kumimoji="1" lang="zh-CN" altLang="en-US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6427FCD-05F6-7347-9FAB-4AA6AB7024F9}"/>
              </a:ext>
            </a:extLst>
          </p:cNvPr>
          <p:cNvSpPr/>
          <p:nvPr/>
        </p:nvSpPr>
        <p:spPr>
          <a:xfrm>
            <a:off x="8703216" y="1502741"/>
            <a:ext cx="2905326" cy="663461"/>
          </a:xfrm>
          <a:prstGeom prst="roundRect">
            <a:avLst/>
          </a:prstGeom>
          <a:solidFill>
            <a:schemeClr val="bg2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 i="0">
                <a:solidFill>
                  <a:srgbClr val="9A24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phase rotation</a:t>
            </a:r>
            <a:endParaRPr kumimoji="1" lang="en-US" altLang="zh-CN" sz="2000" b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F05D434-ADE2-5447-A55C-DECD8464D17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69755" y="1836103"/>
            <a:ext cx="49154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A39E6F1-2142-4641-9AC4-A15F56E35BA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415451" y="1831460"/>
            <a:ext cx="502787" cy="4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9FE0FF-4677-6647-8847-4DA6EA01A56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42665" y="1831460"/>
            <a:ext cx="460551" cy="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AD4E760-AF1D-594D-9D47-56DF5D08B051}"/>
              </a:ext>
            </a:extLst>
          </p:cNvPr>
          <p:cNvGrpSpPr/>
          <p:nvPr/>
        </p:nvGrpSpPr>
        <p:grpSpPr>
          <a:xfrm>
            <a:off x="1638865" y="2338079"/>
            <a:ext cx="7290096" cy="3672921"/>
            <a:chOff x="708174" y="2192240"/>
            <a:chExt cx="7290096" cy="3672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/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F48D7D-5061-4E41-9A96-6A23524DE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559" y="4496966"/>
                  <a:ext cx="537670" cy="358545"/>
                </a:xfrm>
                <a:prstGeom prst="rect">
                  <a:avLst/>
                </a:prstGeom>
                <a:blipFill>
                  <a:blip r:embed="rId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/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3D8DC1-9AEC-3243-8BD2-FF98DB371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546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/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30757C6-22F3-1544-80FA-3A60E11F9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3533" y="4496966"/>
                  <a:ext cx="537670" cy="358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/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1BBDF54-88E7-D443-9215-34C38549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521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/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6ED423-9C12-5F45-B776-54A7B1BA0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700" y="4496966"/>
                  <a:ext cx="531654" cy="3585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/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D05D55A-67D0-634F-820F-E780CA6DA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882" y="449696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/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1CAA9F8-4547-F147-AD7B-1C69787C0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869" y="4496966"/>
                  <a:ext cx="537670" cy="3585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/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6F8C908-F149-4C4E-9B44-8F0E347B1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856" y="449696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3827855-5874-C641-B9FB-0A8640E1E6C2}"/>
                </a:ext>
              </a:extLst>
            </p:cNvPr>
            <p:cNvGrpSpPr/>
            <p:nvPr/>
          </p:nvGrpSpPr>
          <p:grpSpPr>
            <a:xfrm>
              <a:off x="1884557" y="5040032"/>
              <a:ext cx="736824" cy="358546"/>
              <a:chOff x="3476625" y="5018457"/>
              <a:chExt cx="651911" cy="369333"/>
            </a:xfrm>
          </p:grpSpPr>
          <p:cxnSp>
            <p:nvCxnSpPr>
              <p:cNvPr id="115" name="直接箭头连接符 24">
                <a:extLst>
                  <a:ext uri="{FF2B5EF4-FFF2-40B4-BE49-F238E27FC236}">
                    <a16:creationId xmlns:a16="http://schemas.microsoft.com/office/drawing/2014/main" id="{89DB796B-1038-C442-80EA-537B36B36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30">
                <a:extLst>
                  <a:ext uri="{FF2B5EF4-FFF2-40B4-BE49-F238E27FC236}">
                    <a16:creationId xmlns:a16="http://schemas.microsoft.com/office/drawing/2014/main" id="{C6F16A9E-3404-AE46-BDC0-591640BE7FC5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33">
                <a:extLst>
                  <a:ext uri="{FF2B5EF4-FFF2-40B4-BE49-F238E27FC236}">
                    <a16:creationId xmlns:a16="http://schemas.microsoft.com/office/drawing/2014/main" id="{EE408DF6-DB62-A44E-9AE0-A51E62D48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382FC6D-AC8C-A741-928B-05C38A044F52}"/>
                </a:ext>
              </a:extLst>
            </p:cNvPr>
            <p:cNvGrpSpPr/>
            <p:nvPr/>
          </p:nvGrpSpPr>
          <p:grpSpPr>
            <a:xfrm>
              <a:off x="3460469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11" name="直接箭头连接符 42">
                <a:extLst>
                  <a:ext uri="{FF2B5EF4-FFF2-40B4-BE49-F238E27FC236}">
                    <a16:creationId xmlns:a16="http://schemas.microsoft.com/office/drawing/2014/main" id="{A0E7600F-699A-2748-9791-DE5A79737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43">
                <a:extLst>
                  <a:ext uri="{FF2B5EF4-FFF2-40B4-BE49-F238E27FC236}">
                    <a16:creationId xmlns:a16="http://schemas.microsoft.com/office/drawing/2014/main" id="{3D40CA20-E3DB-EF4C-AC14-983B7F6271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44">
                <a:extLst>
                  <a:ext uri="{FF2B5EF4-FFF2-40B4-BE49-F238E27FC236}">
                    <a16:creationId xmlns:a16="http://schemas.microsoft.com/office/drawing/2014/main" id="{CBA81C29-C4D5-264D-BAD2-073AE4E0F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45">
                <a:extLst>
                  <a:ext uri="{FF2B5EF4-FFF2-40B4-BE49-F238E27FC236}">
                    <a16:creationId xmlns:a16="http://schemas.microsoft.com/office/drawing/2014/main" id="{8FB3E46C-26CC-4747-B1D6-5B414EE94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7FEE50C-A1AF-E940-8CBB-7B6C32D53C98}"/>
                </a:ext>
              </a:extLst>
            </p:cNvPr>
            <p:cNvGrpSpPr/>
            <p:nvPr/>
          </p:nvGrpSpPr>
          <p:grpSpPr>
            <a:xfrm>
              <a:off x="5124730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7" name="直接箭头连接符 47">
                <a:extLst>
                  <a:ext uri="{FF2B5EF4-FFF2-40B4-BE49-F238E27FC236}">
                    <a16:creationId xmlns:a16="http://schemas.microsoft.com/office/drawing/2014/main" id="{CBC4B1C0-3C03-D64F-B36F-C0D6E089B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48">
                <a:extLst>
                  <a:ext uri="{FF2B5EF4-FFF2-40B4-BE49-F238E27FC236}">
                    <a16:creationId xmlns:a16="http://schemas.microsoft.com/office/drawing/2014/main" id="{D810E8ED-14BE-E24C-A133-3186413BB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49">
                <a:extLst>
                  <a:ext uri="{FF2B5EF4-FFF2-40B4-BE49-F238E27FC236}">
                    <a16:creationId xmlns:a16="http://schemas.microsoft.com/office/drawing/2014/main" id="{07B7635A-309E-654E-941E-385FDDC919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50">
                <a:extLst>
                  <a:ext uri="{FF2B5EF4-FFF2-40B4-BE49-F238E27FC236}">
                    <a16:creationId xmlns:a16="http://schemas.microsoft.com/office/drawing/2014/main" id="{66432FBA-AFF6-1F48-A26E-A56357B013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0B6048A-E2D1-5849-A0FC-0D89FCEDEEBB}"/>
                </a:ext>
              </a:extLst>
            </p:cNvPr>
            <p:cNvGrpSpPr/>
            <p:nvPr/>
          </p:nvGrpSpPr>
          <p:grpSpPr>
            <a:xfrm>
              <a:off x="6806704" y="5040031"/>
              <a:ext cx="840987" cy="358545"/>
              <a:chOff x="3384466" y="5018457"/>
              <a:chExt cx="744070" cy="369332"/>
            </a:xfrm>
          </p:grpSpPr>
          <p:cxnSp>
            <p:nvCxnSpPr>
              <p:cNvPr id="103" name="直接箭头连接符 52">
                <a:extLst>
                  <a:ext uri="{FF2B5EF4-FFF2-40B4-BE49-F238E27FC236}">
                    <a16:creationId xmlns:a16="http://schemas.microsoft.com/office/drawing/2014/main" id="{CCC75294-74CA-D145-B382-87C720F732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46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53">
                <a:extLst>
                  <a:ext uri="{FF2B5EF4-FFF2-40B4-BE49-F238E27FC236}">
                    <a16:creationId xmlns:a16="http://schemas.microsoft.com/office/drawing/2014/main" id="{BE4ED37F-510A-7346-8A78-8DD1823AA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6625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54">
                <a:extLst>
                  <a:ext uri="{FF2B5EF4-FFF2-40B4-BE49-F238E27FC236}">
                    <a16:creationId xmlns:a16="http://schemas.microsoft.com/office/drawing/2014/main" id="{59DB4118-B2DF-C240-BF2B-8F3275921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536" y="5018457"/>
                <a:ext cx="0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55">
                <a:extLst>
                  <a:ext uri="{FF2B5EF4-FFF2-40B4-BE49-F238E27FC236}">
                    <a16:creationId xmlns:a16="http://schemas.microsoft.com/office/drawing/2014/main" id="{9B35D4BA-2D6E-9D4E-8C1F-6E40B0A72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393" y="5018457"/>
                <a:ext cx="532985" cy="36933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/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C6F45A6-14B1-5E4B-9B53-F6267903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3595356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/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94538CB-2D5A-8B44-B930-3AE079226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3595356"/>
                  <a:ext cx="537670" cy="3585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/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380D7FA-FC49-9348-8AE1-1A8A8FD59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/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1C2CCF5-528E-5947-8344-A3E782EF6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/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7088790-36F2-BF4F-824D-97C6490C0A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3595356"/>
                  <a:ext cx="531654" cy="35854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/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EFDB60-CEA0-024D-8F76-DAC8ADA4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3595356"/>
                  <a:ext cx="537670" cy="3585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/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0FD1C8D-E2A9-F745-B8C2-584FA5668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3595356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/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556266A-17CF-DE44-97CD-553E1406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3595356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2D85A1B-FB6E-C543-8F90-094364C77D16}"/>
                </a:ext>
              </a:extLst>
            </p:cNvPr>
            <p:cNvGrpSpPr/>
            <p:nvPr/>
          </p:nvGrpSpPr>
          <p:grpSpPr>
            <a:xfrm>
              <a:off x="2269614" y="4043626"/>
              <a:ext cx="1679450" cy="358546"/>
              <a:chOff x="1779756" y="4043626"/>
              <a:chExt cx="1679450" cy="358546"/>
            </a:xfrm>
          </p:grpSpPr>
          <p:cxnSp>
            <p:nvCxnSpPr>
              <p:cNvPr id="99" name="直接箭头连接符 109">
                <a:extLst>
                  <a:ext uri="{FF2B5EF4-FFF2-40B4-BE49-F238E27FC236}">
                    <a16:creationId xmlns:a16="http://schemas.microsoft.com/office/drawing/2014/main" id="{AB74748A-9928-1846-8546-ECECCDBE9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975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110">
                <a:extLst>
                  <a:ext uri="{FF2B5EF4-FFF2-40B4-BE49-F238E27FC236}">
                    <a16:creationId xmlns:a16="http://schemas.microsoft.com/office/drawing/2014/main" id="{5972617F-20CB-0E4C-AB42-164FE26F9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3921" y="4043627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11">
                <a:extLst>
                  <a:ext uri="{FF2B5EF4-FFF2-40B4-BE49-F238E27FC236}">
                    <a16:creationId xmlns:a16="http://schemas.microsoft.com/office/drawing/2014/main" id="{8B6F7D95-C130-2045-B06F-EE6862BEB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9206" y="4043626"/>
                <a:ext cx="0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81">
                <a:extLst>
                  <a:ext uri="{FF2B5EF4-FFF2-40B4-BE49-F238E27FC236}">
                    <a16:creationId xmlns:a16="http://schemas.microsoft.com/office/drawing/2014/main" id="{54D2F2F7-EC36-C04A-8D4A-B63C8C0CA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9175" y="4043626"/>
                <a:ext cx="1445867" cy="3585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/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A8421AB-C867-4F4B-977E-AC0CCC967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58" y="3634847"/>
                  <a:ext cx="609462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/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b="0" i="1" dirty="0">
                          <a:latin typeface="Cambria Math" panose="02040503050406030204" pitchFamily="18" charset="0"/>
                        </a:rPr>
                        <m:t>32(1</m:t>
                      </m:r>
                    </m:oMath>
                  </a14:m>
                  <a:r>
                    <a:rPr lang="en-US" altLang="zh-CN" sz="1200"/>
                    <a:t>)</a:t>
                  </a:r>
                  <a:endParaRPr lang="zh-CN" altLang="en-US" sz="120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FD3F882-8C8A-B24C-A31F-41033A822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616" y="3634847"/>
                  <a:ext cx="545342" cy="276999"/>
                </a:xfrm>
                <a:prstGeom prst="rect">
                  <a:avLst/>
                </a:prstGeom>
                <a:blipFill>
                  <a:blip r:embed="rId14"/>
                  <a:stretch>
                    <a:fillRect r="-112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/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28DC946D-6FDA-354F-9F95-999CE3024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96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/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32(2)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E9C8C087-D1BC-7B41-A172-AAAAA2066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719" y="3634474"/>
                  <a:ext cx="609462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/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D258DB29-26A2-2E43-BAF0-842C2E721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905" y="4538992"/>
                  <a:ext cx="609462" cy="276999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/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16(2)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827AD2B-7145-4644-BA52-3186CF9A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179" y="4545227"/>
                  <a:ext cx="609462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/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B5DAB8-9A83-CF40-ACE8-8CED5C370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59" y="2698812"/>
                  <a:ext cx="537670" cy="358545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/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ln w="0"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 w="0"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8C98761-7B95-804C-B0C3-C62F49769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646" y="2698812"/>
                  <a:ext cx="537670" cy="35854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/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23B32D8-3AC8-1442-B731-9396B1C8D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33" y="2698812"/>
                  <a:ext cx="537670" cy="35854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/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FA35A9E-E6A9-BB4B-8BBC-C455BFAC3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621" y="2698812"/>
                  <a:ext cx="537669" cy="35854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/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B83E41-A22D-744A-ACD0-DE1961713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01" y="2698812"/>
                  <a:ext cx="531654" cy="35854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/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41DB053-F697-C449-89F3-31E1BD1C7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982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/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B1BD367-9770-7843-82B2-C2DC6B6A5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69" y="2698812"/>
                  <a:ext cx="537670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/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4"/>
                                  </a:solidFill>
                                </a:ln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4"/>
                      </a:solidFill>
                    </a:ln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8FAC839-CCF5-D343-9C17-620FA600F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956" y="2698812"/>
                  <a:ext cx="537669" cy="358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76">
              <a:extLst>
                <a:ext uri="{FF2B5EF4-FFF2-40B4-BE49-F238E27FC236}">
                  <a16:creationId xmlns:a16="http://schemas.microsoft.com/office/drawing/2014/main" id="{1BF77434-C6F8-1644-8F02-796EF8F5D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105" y="3147084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77">
              <a:extLst>
                <a:ext uri="{FF2B5EF4-FFF2-40B4-BE49-F238E27FC236}">
                  <a16:creationId xmlns:a16="http://schemas.microsoft.com/office/drawing/2014/main" id="{81F2AD0D-2588-7546-AA64-5D621E95F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271" y="3147086"/>
              <a:ext cx="3094500" cy="34991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97">
              <a:extLst>
                <a:ext uri="{FF2B5EF4-FFF2-40B4-BE49-F238E27FC236}">
                  <a16:creationId xmlns:a16="http://schemas.microsoft.com/office/drawing/2014/main" id="{7D678FDB-BC94-5843-A059-3E048F6B3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006" y="3147084"/>
              <a:ext cx="0" cy="35854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99">
              <a:extLst>
                <a:ext uri="{FF2B5EF4-FFF2-40B4-BE49-F238E27FC236}">
                  <a16:creationId xmlns:a16="http://schemas.microsoft.com/office/drawing/2014/main" id="{D56FDF21-D1BF-294A-8955-5F7DF8096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5271" y="3160340"/>
              <a:ext cx="3094500" cy="349912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00">
              <a:extLst>
                <a:ext uri="{FF2B5EF4-FFF2-40B4-BE49-F238E27FC236}">
                  <a16:creationId xmlns:a16="http://schemas.microsoft.com/office/drawing/2014/main" id="{A3F65A0C-6019-4C4C-81D0-7F1FEF9A9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9517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01">
              <a:extLst>
                <a:ext uri="{FF2B5EF4-FFF2-40B4-BE49-F238E27FC236}">
                  <a16:creationId xmlns:a16="http://schemas.microsoft.com/office/drawing/2014/main" id="{F83E6766-AB71-2C4C-87EE-58D50EBE0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02">
              <a:extLst>
                <a:ext uri="{FF2B5EF4-FFF2-40B4-BE49-F238E27FC236}">
                  <a16:creationId xmlns:a16="http://schemas.microsoft.com/office/drawing/2014/main" id="{AC5A9F5D-C948-9040-BFF1-CB876F0E0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363" y="449696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03">
              <a:extLst>
                <a:ext uri="{FF2B5EF4-FFF2-40B4-BE49-F238E27FC236}">
                  <a16:creationId xmlns:a16="http://schemas.microsoft.com/office/drawing/2014/main" id="{D3A4208E-96F8-B141-A76A-570955C2C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0869" y="3595356"/>
              <a:ext cx="0" cy="35854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DB8CDE2-5148-2442-BC0E-DE1DE4D56823}"/>
                </a:ext>
              </a:extLst>
            </p:cNvPr>
            <p:cNvSpPr txBox="1"/>
            <p:nvPr/>
          </p:nvSpPr>
          <p:spPr>
            <a:xfrm>
              <a:off x="708174" y="2192240"/>
              <a:ext cx="786701" cy="3655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64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32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16</a:t>
              </a:r>
            </a:p>
            <a:p>
              <a:pPr>
                <a:lnSpc>
                  <a:spcPct val="380000"/>
                </a:lnSpc>
              </a:pPr>
              <a:r>
                <a:rPr kumimoji="1" lang="en-US" altLang="zh-CN" sz="1600">
                  <a:latin typeface="Cambria Math" panose="02040503050406030204" pitchFamily="18" charset="0"/>
                  <a:ea typeface="Cambria Math" panose="02040503050406030204" pitchFamily="18" charset="0"/>
                </a:rPr>
                <a:t>l = 8</a:t>
              </a:r>
            </a:p>
          </p:txBody>
        </p:sp>
        <p:cxnSp>
          <p:nvCxnSpPr>
            <p:cNvPr id="75" name="直接箭头连接符 42">
              <a:extLst>
                <a:ext uri="{FF2B5EF4-FFF2-40B4-BE49-F238E27FC236}">
                  <a16:creationId xmlns:a16="http://schemas.microsoft.com/office/drawing/2014/main" id="{3FE8154C-2260-5442-A94D-01E0696D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976" y="5032633"/>
              <a:ext cx="0" cy="35854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/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FD112C-7ECA-8144-8785-ADD991312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828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/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3927E0DC-2F59-5643-85BE-CA47CB528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786" y="2739682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/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4F361E9-2341-0448-BA2D-D58F24AEA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139" y="2739309"/>
                  <a:ext cx="60946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/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4(1)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BAA3952-0921-334A-8B36-86BC4C93F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889" y="2739309"/>
                  <a:ext cx="609462" cy="276999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/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B2A286AC-7C4B-1E40-A2B8-D47061AC3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072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/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B610C59-7A29-6842-B575-AEA5F69AC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030" y="2741162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/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FBD55BA-7233-D440-BF05-D3B231DE3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383" y="2740789"/>
                  <a:ext cx="609462" cy="276999"/>
                </a:xfrm>
                <a:prstGeom prst="rect">
                  <a:avLst/>
                </a:prstGeom>
                <a:blipFill>
                  <a:blip r:embed="rId2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/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4(2)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0ED2BEB-5A8B-594D-9616-33AE9932A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133" y="2740789"/>
                  <a:ext cx="609462" cy="276999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/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81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D62ABFE-27E9-9D43-A790-8FA0E913C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3375" y="5478041"/>
                  <a:ext cx="573490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/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484FA97-C569-6549-A902-B85DE6F47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562" y="5478041"/>
                  <a:ext cx="531654" cy="35854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/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13DA04F-503A-D746-8932-4D9ED39A2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350" y="5487566"/>
                  <a:ext cx="531654" cy="35854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/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45F0AF0-7096-FD48-A385-7C1E55B6B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537" y="5487566"/>
                  <a:ext cx="531654" cy="35854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/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462C8619-3906-374C-8A96-C8CC34C02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175" y="5497091"/>
                  <a:ext cx="531654" cy="35854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/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EC4F186-38EC-0946-A65A-4CEF96B3A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362" y="5497091"/>
                  <a:ext cx="531654" cy="35854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/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BC7006D-52FF-7E46-8363-F1EE2758F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150" y="5506616"/>
                  <a:ext cx="531654" cy="35854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/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n>
                                  <a:solidFill>
                                    <a:schemeClr val="accent5"/>
                                  </a:solidFill>
                                </a:ln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A480F85-43C2-9A4E-B896-B40B5E1B2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337" y="5506616"/>
                  <a:ext cx="531654" cy="35854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/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FCF40484-9795-B846-805B-17AA59268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210" y="5539117"/>
                  <a:ext cx="311304" cy="2769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/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b="0" i="1" dirty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sz="120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19A34080-B3D6-4242-A18B-303B60896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410" y="5529592"/>
                  <a:ext cx="311304" cy="2769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2D3CBF0-CB01-9846-BA9D-15768CA1B56F}"/>
                </a:ext>
              </a:extLst>
            </p:cNvPr>
            <p:cNvSpPr/>
            <p:nvPr/>
          </p:nvSpPr>
          <p:spPr>
            <a:xfrm>
              <a:off x="1425979" y="4447893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EE52C5A-CF0C-5D4D-A616-AD718222870E}"/>
                </a:ext>
              </a:extLst>
            </p:cNvPr>
            <p:cNvSpPr/>
            <p:nvPr/>
          </p:nvSpPr>
          <p:spPr>
            <a:xfrm>
              <a:off x="3134157" y="4447894"/>
              <a:ext cx="1518899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7AAEEA7F-C60F-8D47-83E0-E00C735375F1}"/>
                </a:ext>
              </a:extLst>
            </p:cNvPr>
            <p:cNvSpPr/>
            <p:nvPr/>
          </p:nvSpPr>
          <p:spPr>
            <a:xfrm>
              <a:off x="1435985" y="3558066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3DD7C4C-914F-4C43-BA36-2B42B7A82A10}"/>
                </a:ext>
              </a:extLst>
            </p:cNvPr>
            <p:cNvSpPr/>
            <p:nvPr/>
          </p:nvSpPr>
          <p:spPr>
            <a:xfrm>
              <a:off x="4810553" y="3544921"/>
              <a:ext cx="3187717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A94451C-5393-AC46-B050-9FBA371281C8}"/>
                </a:ext>
              </a:extLst>
            </p:cNvPr>
            <p:cNvSpPr/>
            <p:nvPr/>
          </p:nvSpPr>
          <p:spPr>
            <a:xfrm>
              <a:off x="1431425" y="2639957"/>
              <a:ext cx="6562286" cy="456687"/>
            </a:xfrm>
            <a:prstGeom prst="rect">
              <a:avLst/>
            </a:prstGeom>
            <a:solidFill>
              <a:schemeClr val="bg2">
                <a:lumMod val="75000"/>
                <a:alpha val="17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/>
              <p:nvPr/>
            </p:nvSpPr>
            <p:spPr>
              <a:xfrm>
                <a:off x="9788573" y="3899952"/>
                <a:ext cx="2397964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9A2418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3EA16935-4A92-F24B-8541-9224552F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573" y="3899952"/>
                <a:ext cx="2397964" cy="535468"/>
              </a:xfrm>
              <a:prstGeom prst="rect">
                <a:avLst/>
              </a:prstGeom>
              <a:blipFill>
                <a:blip r:embed="rId36"/>
                <a:stretch>
                  <a:fillRect t="-25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/>
              <p:nvPr/>
            </p:nvSpPr>
            <p:spPr>
              <a:xfrm>
                <a:off x="9488773" y="3367217"/>
                <a:ext cx="256506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9A2418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4BEAB3B-64CE-7748-9C6D-64A94753D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773" y="3367217"/>
                <a:ext cx="2565061" cy="47429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本框 119">
            <a:extLst>
              <a:ext uri="{FF2B5EF4-FFF2-40B4-BE49-F238E27FC236}">
                <a16:creationId xmlns:a16="http://schemas.microsoft.com/office/drawing/2014/main" id="{B3875E53-41D2-3A4F-839B-D66184AAB46A}"/>
              </a:ext>
            </a:extLst>
          </p:cNvPr>
          <p:cNvSpPr txBox="1">
            <a:spLocks noChangeAspect="1"/>
          </p:cNvSpPr>
          <p:nvPr/>
        </p:nvSpPr>
        <p:spPr>
          <a:xfrm>
            <a:off x="9289338" y="3414694"/>
            <a:ext cx="463688" cy="360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BE061C6-DB15-A845-8334-2BFDF341375D}"/>
              </a:ext>
            </a:extLst>
          </p:cNvPr>
          <p:cNvSpPr txBox="1"/>
          <p:nvPr/>
        </p:nvSpPr>
        <p:spPr>
          <a:xfrm>
            <a:off x="9277288" y="4035484"/>
            <a:ext cx="484061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5CE82A35-89EE-5B46-B51A-1C20D98A437F}"/>
              </a:ext>
            </a:extLst>
          </p:cNvPr>
          <p:cNvSpPr/>
          <p:nvPr/>
        </p:nvSpPr>
        <p:spPr>
          <a:xfrm>
            <a:off x="9173977" y="3318840"/>
            <a:ext cx="2907849" cy="1837860"/>
          </a:xfrm>
          <a:prstGeom prst="roundRect">
            <a:avLst>
              <a:gd name="adj" fmla="val 4922"/>
            </a:avLst>
          </a:prstGeom>
          <a:noFill/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716F5B9-8FF5-B24C-AB8E-8DB9FF0B7ED4}"/>
              </a:ext>
            </a:extLst>
          </p:cNvPr>
          <p:cNvSpPr/>
          <p:nvPr/>
        </p:nvSpPr>
        <p:spPr>
          <a:xfrm>
            <a:off x="9276514" y="4605271"/>
            <a:ext cx="486000" cy="360000"/>
          </a:xfrm>
          <a:prstGeom prst="rect">
            <a:avLst/>
          </a:prstGeom>
          <a:solidFill>
            <a:schemeClr val="bg2">
              <a:lumMod val="75000"/>
              <a:alpha val="17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81918-86B7-4843-BE81-E043D6DCF77B}"/>
              </a:ext>
            </a:extLst>
          </p:cNvPr>
          <p:cNvSpPr txBox="1"/>
          <p:nvPr/>
        </p:nvSpPr>
        <p:spPr>
          <a:xfrm>
            <a:off x="9838406" y="4680221"/>
            <a:ext cx="19738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spc="16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并行计算单元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6C23500D-9F68-4846-A6A4-689C54B4BB7B}"/>
              </a:ext>
            </a:extLst>
          </p:cNvPr>
          <p:cNvSpPr txBox="1"/>
          <p:nvPr/>
        </p:nvSpPr>
        <p:spPr>
          <a:xfrm>
            <a:off x="-10854" y="2351309"/>
            <a:ext cx="1645750" cy="3655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</a:p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</a:p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</a:p>
          <a:p>
            <a:pPr>
              <a:lnSpc>
                <a:spcPct val="380000"/>
              </a:lnSpc>
            </a:pP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bufferB</a:t>
            </a:r>
            <a:r>
              <a:rPr kumimoji="1" lang="zh-CN" alt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kumimoji="1" lang="en-US" altLang="zh-CN" sz="1600">
                <a:latin typeface="Cambria Math" panose="02040503050406030204" pitchFamily="18" charset="0"/>
                <a:ea typeface="Cambria Math" panose="02040503050406030204" pitchFamily="18" charset="0"/>
              </a:rPr>
              <a:t>bufferA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AD966B-5F59-7944-BBBF-1C0D9931E4E2}"/>
              </a:ext>
            </a:extLst>
          </p:cNvPr>
          <p:cNvSpPr txBox="1"/>
          <p:nvPr/>
        </p:nvSpPr>
        <p:spPr>
          <a:xfrm>
            <a:off x="0" y="2338079"/>
            <a:ext cx="18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 b="1">
                <a:solidFill>
                  <a:srgbClr val="9A241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read</a:t>
            </a:r>
            <a:r>
              <a:rPr kumimoji="1" lang="zh-CN" altLang="en-US" b="1">
                <a:solidFill>
                  <a:srgbClr val="9A2418"/>
                </a:solidFill>
                <a:latin typeface="Cambria Math" panose="02040503050406030204" pitchFamily="18" charset="0"/>
              </a:rPr>
              <a:t>       </a:t>
            </a:r>
            <a:r>
              <a:rPr kumimoji="1" lang="en-US" altLang="zh-CN" b="1">
                <a:solidFill>
                  <a:srgbClr val="9A241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write</a:t>
            </a:r>
            <a:endParaRPr kumimoji="1" lang="zh-CN" altLang="en-US" b="1">
              <a:solidFill>
                <a:srgbClr val="9A2418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DB41430-0112-E54B-AD73-DA6A83133C23}"/>
              </a:ext>
            </a:extLst>
          </p:cNvPr>
          <p:cNvCxnSpPr>
            <a:cxnSpLocks/>
          </p:cNvCxnSpPr>
          <p:nvPr/>
        </p:nvCxnSpPr>
        <p:spPr>
          <a:xfrm flipV="1">
            <a:off x="1593895" y="2426260"/>
            <a:ext cx="0" cy="3771721"/>
          </a:xfrm>
          <a:prstGeom prst="line">
            <a:avLst/>
          </a:prstGeom>
          <a:ln w="25400">
            <a:solidFill>
              <a:srgbClr val="9A2418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C4E0F18D-7832-6643-9FB3-9DC243E05B14}"/>
              </a:ext>
            </a:extLst>
          </p:cNvPr>
          <p:cNvSpPr/>
          <p:nvPr/>
        </p:nvSpPr>
        <p:spPr>
          <a:xfrm>
            <a:off x="2300247" y="4448418"/>
            <a:ext cx="1627480" cy="1711949"/>
          </a:xfrm>
          <a:prstGeom prst="roundRect">
            <a:avLst>
              <a:gd name="adj" fmla="val 4922"/>
            </a:avLst>
          </a:prstGeom>
          <a:noFill/>
          <a:ln w="2540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圆角矩形 125">
            <a:extLst>
              <a:ext uri="{FF2B5EF4-FFF2-40B4-BE49-F238E27FC236}">
                <a16:creationId xmlns:a16="http://schemas.microsoft.com/office/drawing/2014/main" id="{1BD78011-8089-344B-AD86-BC3648863D17}"/>
              </a:ext>
            </a:extLst>
          </p:cNvPr>
          <p:cNvSpPr/>
          <p:nvPr/>
        </p:nvSpPr>
        <p:spPr>
          <a:xfrm>
            <a:off x="5893456" y="680147"/>
            <a:ext cx="5304867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5BB9B05-263A-8B4E-BF81-D0B6BE9CEE3D}"/>
              </a:ext>
            </a:extLst>
          </p:cNvPr>
          <p:cNvSpPr txBox="1"/>
          <p:nvPr/>
        </p:nvSpPr>
        <p:spPr>
          <a:xfrm>
            <a:off x="5946504" y="797714"/>
            <a:ext cx="5347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Ping-Pong Buffer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实现数据读写角色交替</a:t>
            </a:r>
          </a:p>
        </p:txBody>
      </p:sp>
    </p:spTree>
    <p:extLst>
      <p:ext uri="{BB962C8B-B14F-4D97-AF65-F5344CB8AC3E}">
        <p14:creationId xmlns:p14="http://schemas.microsoft.com/office/powerpoint/2010/main" val="1594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82A2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16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978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4/8K-point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stage-2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755B19E8-31B8-DC4D-8E53-38B970506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457408"/>
              </p:ext>
            </p:extLst>
          </p:nvPr>
        </p:nvGraphicFramePr>
        <p:xfrm>
          <a:off x="1266189" y="2277080"/>
          <a:ext cx="6081054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7D260B9-21B6-754F-8314-D9BE9AA4D2F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8454599"/>
              </p:ext>
            </p:extLst>
          </p:nvPr>
        </p:nvGraphicFramePr>
        <p:xfrm>
          <a:off x="1266189" y="2908634"/>
          <a:ext cx="6081054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B80B82BB-2D62-BB4A-BDB8-5ABD610FBE9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7508922"/>
              </p:ext>
            </p:extLst>
          </p:nvPr>
        </p:nvGraphicFramePr>
        <p:xfrm>
          <a:off x="1266189" y="3566314"/>
          <a:ext cx="6079877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ABE23CA-AB99-0343-84CF-17D6356373FA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75269527"/>
              </p:ext>
            </p:extLst>
          </p:nvPr>
        </p:nvGraphicFramePr>
        <p:xfrm>
          <a:off x="1266189" y="4171742"/>
          <a:ext cx="6081054" cy="47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6" marR="107246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49147B8E-86D2-A247-BF14-DFDFCFABF845}"/>
              </a:ext>
            </a:extLst>
          </p:cNvPr>
          <p:cNvSpPr txBox="1"/>
          <p:nvPr/>
        </p:nvSpPr>
        <p:spPr>
          <a:xfrm>
            <a:off x="369931" y="2337406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x_in0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8EE035B-514A-A74F-B02A-63FE9289DF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9931" y="2938480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D95AB61-EB81-4049-A5C2-0A52C05B95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69931" y="3580920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x_in2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9B197B3-52F6-2448-AB4C-B044B2DEB3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69931" y="4171108"/>
            <a:ext cx="9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x_in3</a:t>
            </a: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8CFBBBD5-9A5E-4E4D-AD01-28222F1A58FA}"/>
              </a:ext>
            </a:extLst>
          </p:cNvPr>
          <p:cNvSpPr/>
          <p:nvPr/>
        </p:nvSpPr>
        <p:spPr>
          <a:xfrm>
            <a:off x="7643496" y="3309503"/>
            <a:ext cx="848995" cy="414388"/>
          </a:xfrm>
          <a:prstGeom prst="rightArrow">
            <a:avLst/>
          </a:prstGeom>
          <a:solidFill>
            <a:srgbClr val="C2C7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2C7CB"/>
              </a:solidFill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E3451DF8-998B-D94B-8136-DEF6EAB282E7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689699310"/>
              </p:ext>
            </p:extLst>
          </p:nvPr>
        </p:nvGraphicFramePr>
        <p:xfrm>
          <a:off x="8756924" y="2578071"/>
          <a:ext cx="2381979" cy="1905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1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7245" marR="107245" marT="53623" marB="53623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9D349C2E-AB36-448F-8D0F-2FFCCF8978A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395139" y="778790"/>
            <a:ext cx="344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aie</a:t>
            </a: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altLang="zh-CN" sz="2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sliding_mul_ops</a:t>
            </a:r>
            <a:endParaRPr lang="en-US" altLang="zh-CN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15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17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4978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4/8K-point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stage-2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5D420BBB-9656-A74D-B5E8-905BA57AF9C3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3761561872"/>
                  </p:ext>
                </p:extLst>
              </p:nvPr>
            </p:nvGraphicFramePr>
            <p:xfrm>
              <a:off x="2618048" y="1468265"/>
              <a:ext cx="1872000" cy="16741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5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5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5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5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5D420BBB-9656-A74D-B5E8-905BA57AF9C3}"/>
                  </a:ext>
                </a:extLst>
              </p:cNvPr>
              <p:cNvGraphicFramePr/>
              <p:nvPr>
                <p:custDataLst>
                  <p:tags r:id="rId12"/>
                </p:custDataLst>
                <p:extLst>
                  <p:ext uri="{D42A27DB-BD31-4B8C-83A1-F6EECF244321}">
                    <p14:modId xmlns:p14="http://schemas.microsoft.com/office/powerpoint/2010/main" val="3761561872"/>
                  </p:ext>
                </p:extLst>
              </p:nvPr>
            </p:nvGraphicFramePr>
            <p:xfrm>
              <a:off x="2618048" y="1468265"/>
              <a:ext cx="1872000" cy="16741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405" t="-3030" r="-30810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5405" t="-3030" r="-20810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5405" t="-3030" r="-10810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05405" t="-3030" r="-8108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405" t="-100000" r="-3081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5405" t="-100000" r="-2081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5405" t="-100000" r="-1081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05405" t="-100000" r="-810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5405" t="-206061" r="-308108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105405" t="-206061" r="-208108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205405" t="-206061" r="-108108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305405" t="-206061" r="-8108" b="-10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5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5405" t="-306061" r="-30810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105405" t="-306061" r="-20810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205405" t="-306061" r="-10810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4222" marR="104222" marT="52111" marB="52111" anchor="ctr">
                        <a:lnL w="19050">
                          <a:solidFill>
                            <a:schemeClr val="bg1"/>
                          </a:solidFill>
                          <a:prstDash val="solid"/>
                        </a:lnL>
                        <a:lnR w="19050">
                          <a:solidFill>
                            <a:schemeClr val="bg1"/>
                          </a:solidFill>
                          <a:prstDash val="solid"/>
                        </a:lnR>
                        <a:lnT w="19050">
                          <a:solidFill>
                            <a:schemeClr val="bg1"/>
                          </a:solidFill>
                          <a:prstDash val="solid"/>
                        </a:lnT>
                        <a:lnB w="19050">
                          <a:solidFill>
                            <a:schemeClr val="bg1"/>
                          </a:solidFill>
                          <a:prstDash val="solid"/>
                        </a:lnB>
                        <a:blipFill>
                          <a:blip r:embed="rId13"/>
                          <a:stretch>
                            <a:fillRect l="-305405" t="-306061" r="-8108" b="-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03CCCC07-A962-0244-AD6F-70771EB2DC5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9598921"/>
              </p:ext>
            </p:extLst>
          </p:nvPr>
        </p:nvGraphicFramePr>
        <p:xfrm>
          <a:off x="5105998" y="1468265"/>
          <a:ext cx="1980000" cy="1671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i="0">
                          <a:latin typeface="+mj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i="0" baseline="-25000">
                          <a:latin typeface="+mj-lt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baseline="-25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04089" marR="104089" marT="52044" marB="52044"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乘号 19">
            <a:extLst>
              <a:ext uri="{FF2B5EF4-FFF2-40B4-BE49-F238E27FC236}">
                <a16:creationId xmlns:a16="http://schemas.microsoft.com/office/drawing/2014/main" id="{4D3797B5-F591-B345-A66B-DEF999FB2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32288" y="2138520"/>
            <a:ext cx="331470" cy="331470"/>
          </a:xfrm>
          <a:prstGeom prst="mathMultiply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等于号 28">
            <a:extLst>
              <a:ext uri="{FF2B5EF4-FFF2-40B4-BE49-F238E27FC236}">
                <a16:creationId xmlns:a16="http://schemas.microsoft.com/office/drawing/2014/main" id="{118A81C9-5625-5C43-97C8-1481665958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227361" y="2154625"/>
            <a:ext cx="276225" cy="276225"/>
          </a:xfrm>
          <a:prstGeom prst="mathEqual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D53F8E2-81C6-0D44-86FB-71591A43672F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017528271"/>
              </p:ext>
            </p:extLst>
          </p:nvPr>
        </p:nvGraphicFramePr>
        <p:xfrm>
          <a:off x="7644949" y="1468265"/>
          <a:ext cx="1980000" cy="1671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9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17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23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y</a:t>
                      </a:r>
                      <a:r>
                        <a:rPr lang="en-US" altLang="zh-CN" sz="16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endParaRPr lang="en-US" altLang="zh-CN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FD5FAE81-AB8B-D94C-9630-23734E7B1754}"/>
                  </a:ext>
                </a:extLst>
              </p:cNvPr>
              <p:cNvGraphicFramePr/>
              <p:nvPr>
                <p:custDataLst>
                  <p:tags r:id="rId6"/>
                </p:custDataLst>
                <p:extLst>
                  <p:ext uri="{D42A27DB-BD31-4B8C-83A1-F6EECF244321}">
                    <p14:modId xmlns:p14="http://schemas.microsoft.com/office/powerpoint/2010/main" val="1058122752"/>
                  </p:ext>
                </p:extLst>
              </p:nvPr>
            </p:nvGraphicFramePr>
            <p:xfrm>
              <a:off x="199197" y="3912466"/>
              <a:ext cx="8121600" cy="243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3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4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31"/>
                        </a:ext>
                      </a:extLst>
                    </a:gridCol>
                  </a:tblGrid>
                  <a:tr h="48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0232" marR="100232" marT="50116" marB="50116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altLang="zh-CN" sz="1600" b="1" baseline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+mn-ea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FD5FAE81-AB8B-D94C-9630-23734E7B1754}"/>
                  </a:ext>
                </a:extLst>
              </p:cNvPr>
              <p:cNvGraphicFramePr/>
              <p:nvPr>
                <p:custDataLst>
                  <p:tags r:id="rId14"/>
                </p:custDataLst>
                <p:extLst>
                  <p:ext uri="{D42A27DB-BD31-4B8C-83A1-F6EECF244321}">
                    <p14:modId xmlns:p14="http://schemas.microsoft.com/office/powerpoint/2010/main" val="1058122752"/>
                  </p:ext>
                </p:extLst>
              </p:nvPr>
            </p:nvGraphicFramePr>
            <p:xfrm>
              <a:off x="199197" y="3912466"/>
              <a:ext cx="8121600" cy="243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7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18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3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4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5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26"/>
                        </a:ext>
                      </a:extLst>
                    </a:gridCol>
                    <a:gridCol w="507600">
                      <a:extLst>
                        <a:ext uri="{9D8B030D-6E8A-4147-A177-3AD203B41FA5}">
                          <a16:colId xmlns:a16="http://schemas.microsoft.com/office/drawing/2014/main" val="20031"/>
                        </a:ext>
                      </a:extLst>
                    </a:gridCol>
                  </a:tblGrid>
                  <a:tr h="48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0232" marR="100232" marT="50116" marB="50116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2500" t="-2632" r="-13075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blipFill>
                          <a:blip r:embed="rId15"/>
                          <a:stretch>
                            <a:fillRect l="-602500" t="-2632" r="-9075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blipFill>
                          <a:blip r:embed="rId15"/>
                          <a:stretch>
                            <a:fillRect l="-1005000" t="-2632" r="-5050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</a:t>
                          </a: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</a:t>
                          </a: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blipFill>
                          <a:blip r:embed="rId15"/>
                          <a:stretch>
                            <a:fillRect l="-1405000" t="-2632" r="-105000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CN" sz="1600" b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</a:t>
                          </a: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2500" t="-100000" r="-15075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402500" t="-100000" r="-11075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805000" t="-100000" r="-705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205000" t="-100000" r="-305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02500" t="-205263" r="-14075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502500" t="-205263" r="-10075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905000" t="-205263" r="-605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305000" t="-205263" r="-205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202500" t="-297436" r="-13075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602500" t="-297436" r="-9075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005000" t="-297436" r="-505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405000" t="-297436" r="-105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60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302500" t="-407895" r="-12075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685366" t="-407895" r="-785366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105000" t="-407895" r="-4050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8068" marR="128068" marT="64035" marB="64035" anchor="ctr">
                        <a:lnL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5"/>
                          <a:stretch>
                            <a:fillRect l="-1505000" t="-407895" r="-5000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右箭头 41">
            <a:extLst>
              <a:ext uri="{FF2B5EF4-FFF2-40B4-BE49-F238E27FC236}">
                <a16:creationId xmlns:a16="http://schemas.microsoft.com/office/drawing/2014/main" id="{121A0342-FE79-EA4A-9D35-FAAAF42F34E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5898556" y="3366653"/>
            <a:ext cx="394882" cy="319405"/>
          </a:xfrm>
          <a:prstGeom prst="rightArrow">
            <a:avLst/>
          </a:prstGeom>
          <a:solidFill>
            <a:srgbClr val="C2C7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88DB49-AB00-4CF5-A4D1-06E059C38CC0}"/>
              </a:ext>
            </a:extLst>
          </p:cNvPr>
          <p:cNvSpPr/>
          <p:nvPr/>
        </p:nvSpPr>
        <p:spPr>
          <a:xfrm>
            <a:off x="5105120" y="1468265"/>
            <a:ext cx="474587" cy="1671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24C16F-D1AF-4078-A61C-113BDB28D49F}"/>
                  </a:ext>
                </a:extLst>
              </p:cNvPr>
              <p:cNvSpPr/>
              <p:nvPr/>
            </p:nvSpPr>
            <p:spPr>
              <a:xfrm>
                <a:off x="8226619" y="4443788"/>
                <a:ext cx="3965381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𝟐𝟒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524C16F-D1AF-4078-A61C-113BDB28D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619" y="4443788"/>
                <a:ext cx="3965381" cy="344133"/>
              </a:xfrm>
              <a:prstGeom prst="rect">
                <a:avLst/>
              </a:prstGeom>
              <a:blipFill>
                <a:blip r:embed="rId1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E37771-32DB-481E-B0BA-2AF1B5AC37C6}"/>
                  </a:ext>
                </a:extLst>
              </p:cNvPr>
              <p:cNvSpPr/>
              <p:nvPr/>
            </p:nvSpPr>
            <p:spPr>
              <a:xfrm>
                <a:off x="8226617" y="4933566"/>
                <a:ext cx="3965381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𝟏𝟕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E37771-32DB-481E-B0BA-2AF1B5AC3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617" y="4933566"/>
                <a:ext cx="3965381" cy="344133"/>
              </a:xfrm>
              <a:prstGeom prst="rect">
                <a:avLst/>
              </a:prstGeom>
              <a:blipFill>
                <a:blip r:embed="rId1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7004148-74F3-440A-AB60-D5D54593E53B}"/>
                  </a:ext>
                </a:extLst>
              </p:cNvPr>
              <p:cNvSpPr/>
              <p:nvPr/>
            </p:nvSpPr>
            <p:spPr>
              <a:xfrm>
                <a:off x="8231050" y="5913122"/>
                <a:ext cx="4099327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𝟐𝟑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𝟑𝟏</m:t>
                          </m:r>
                        </m:sub>
                      </m:sSub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7004148-74F3-440A-AB60-D5D54593E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050" y="5913122"/>
                <a:ext cx="4099327" cy="344133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052B5CE-CB44-44ED-BFB1-D92435C539C7}"/>
                  </a:ext>
                </a:extLst>
              </p:cNvPr>
              <p:cNvSpPr/>
              <p:nvPr/>
            </p:nvSpPr>
            <p:spPr>
              <a:xfrm>
                <a:off x="10107898" y="5453864"/>
                <a:ext cx="3000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052B5CE-CB44-44ED-BFB1-D92435C53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898" y="5453864"/>
                <a:ext cx="300082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09CF3B40-0FEE-4377-804B-0D28F0608FA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29345" y="3279775"/>
            <a:ext cx="320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aie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altLang="zh-CN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sliding_mul_ops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03893 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93 3.7037E-7 L 0.1238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18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3722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8</a:t>
            </a:r>
            <a:r>
              <a:rPr lang="en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K-point FFT Graph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0E91BC7-CEB4-FF47-9AAE-51FEE78CE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23" y="1241216"/>
            <a:ext cx="8200591" cy="52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19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781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8</a:t>
            </a:r>
            <a:r>
              <a:rPr lang="e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K-point FFT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Array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布局（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kernel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放置优化）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AD23A7-F728-584B-A9C8-C720AA1A9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5206" y="-678669"/>
            <a:ext cx="5136121" cy="919035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4A0588-4D9D-4FDA-9607-49CD84710518}"/>
              </a:ext>
            </a:extLst>
          </p:cNvPr>
          <p:cNvGrpSpPr/>
          <p:nvPr/>
        </p:nvGrpSpPr>
        <p:grpSpPr>
          <a:xfrm>
            <a:off x="5578475" y="3429000"/>
            <a:ext cx="1885950" cy="971551"/>
            <a:chOff x="5554825" y="3428999"/>
            <a:chExt cx="1935635" cy="101538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DF17A50-7886-41D7-A482-73FEF06E28AB}"/>
                </a:ext>
              </a:extLst>
            </p:cNvPr>
            <p:cNvSpPr/>
            <p:nvPr/>
          </p:nvSpPr>
          <p:spPr>
            <a:xfrm>
              <a:off x="5554825" y="3428999"/>
              <a:ext cx="1935635" cy="101538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1B21A82-565A-478D-8515-C32D4BC7BCBB}"/>
                </a:ext>
              </a:extLst>
            </p:cNvPr>
            <p:cNvSpPr txBox="1"/>
            <p:nvPr/>
          </p:nvSpPr>
          <p:spPr>
            <a:xfrm>
              <a:off x="5751118" y="3613527"/>
              <a:ext cx="154304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stage-2 kernel</a:t>
              </a:r>
            </a:p>
            <a:p>
              <a:pPr algn="ctr"/>
              <a:r>
                <a:rPr lang="en-US" altLang="zh-CN"/>
                <a:t>(23, 1)</a:t>
              </a:r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0927A94-B875-4232-B3FC-A757FC690C79}"/>
              </a:ext>
            </a:extLst>
          </p:cNvPr>
          <p:cNvGrpSpPr/>
          <p:nvPr/>
        </p:nvGrpSpPr>
        <p:grpSpPr>
          <a:xfrm>
            <a:off x="7523992" y="3428998"/>
            <a:ext cx="1885950" cy="971551"/>
            <a:chOff x="7523992" y="3428998"/>
            <a:chExt cx="1885950" cy="971551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52675DF-7A8E-41E3-8D1E-1B034DB334D1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94A570A-A78E-443F-BE6E-6C74DD1ABE41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(23, 0)</a:t>
              </a:r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5421196-8CEE-4757-9B00-8C43016B7AE7}"/>
              </a:ext>
            </a:extLst>
          </p:cNvPr>
          <p:cNvGrpSpPr/>
          <p:nvPr/>
        </p:nvGrpSpPr>
        <p:grpSpPr>
          <a:xfrm>
            <a:off x="7523992" y="4467250"/>
            <a:ext cx="1885950" cy="971551"/>
            <a:chOff x="7523992" y="3428998"/>
            <a:chExt cx="1885950" cy="97155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B83DDF4-DCDE-4C41-B457-0303B542BC06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74F469D-290C-4103-8504-2BFF10A1529E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(22, 0)</a:t>
              </a:r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453B9B7-1667-4029-AB87-4312EB8A38AD}"/>
              </a:ext>
            </a:extLst>
          </p:cNvPr>
          <p:cNvGrpSpPr/>
          <p:nvPr/>
        </p:nvGrpSpPr>
        <p:grpSpPr>
          <a:xfrm>
            <a:off x="7523992" y="2399957"/>
            <a:ext cx="1885950" cy="971551"/>
            <a:chOff x="7523992" y="3428998"/>
            <a:chExt cx="1885950" cy="97155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795A815-B613-4D87-83D5-86A829211DED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53195CB-60C8-41DA-B0FC-1EB5166F44A5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(24, 0)</a:t>
              </a:r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798EC20-CF08-424A-9EC6-25B836348D92}"/>
              </a:ext>
            </a:extLst>
          </p:cNvPr>
          <p:cNvGrpSpPr/>
          <p:nvPr/>
        </p:nvGrpSpPr>
        <p:grpSpPr>
          <a:xfrm>
            <a:off x="5578475" y="2399957"/>
            <a:ext cx="1885950" cy="971551"/>
            <a:chOff x="7523992" y="3428998"/>
            <a:chExt cx="1885950" cy="97155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B3EDC54-A29F-4A67-B1CC-FD12CC190AC8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66F3F64-3752-4C24-BB45-1FDCCD3BC22E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(24, 1)</a:t>
              </a:r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F02C495-8519-42CF-AE23-416068A6BF22}"/>
              </a:ext>
            </a:extLst>
          </p:cNvPr>
          <p:cNvGrpSpPr/>
          <p:nvPr/>
        </p:nvGrpSpPr>
        <p:grpSpPr>
          <a:xfrm>
            <a:off x="3620136" y="2399957"/>
            <a:ext cx="1885950" cy="971551"/>
            <a:chOff x="7523992" y="3428998"/>
            <a:chExt cx="1885950" cy="97155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E010A64-CE09-469A-A1F5-EA19C547AFAF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89B6274-4F27-4968-A898-082FE1FC82B5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(24, 2)</a:t>
              </a:r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5253005-9B29-4621-BBB7-D9052837CEA2}"/>
              </a:ext>
            </a:extLst>
          </p:cNvPr>
          <p:cNvGrpSpPr/>
          <p:nvPr/>
        </p:nvGrpSpPr>
        <p:grpSpPr>
          <a:xfrm>
            <a:off x="3620136" y="3428997"/>
            <a:ext cx="1885950" cy="971551"/>
            <a:chOff x="7523992" y="3428998"/>
            <a:chExt cx="1885950" cy="97155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FF6B257-961F-4EE8-9476-2E0C664A0521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AF5082D-5234-445C-9080-DA3095270406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(23, 2)</a:t>
              </a:r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C736D98-C60A-4812-A4D6-7F7CF33F0F85}"/>
              </a:ext>
            </a:extLst>
          </p:cNvPr>
          <p:cNvGrpSpPr/>
          <p:nvPr/>
        </p:nvGrpSpPr>
        <p:grpSpPr>
          <a:xfrm>
            <a:off x="3620136" y="4467249"/>
            <a:ext cx="1885950" cy="971551"/>
            <a:chOff x="7523992" y="3428998"/>
            <a:chExt cx="1885950" cy="971551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A9C8DB0-ADED-4CE6-9C5D-A42B20D818F9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601EF37-FC9D-43B5-AE8B-F2B96E8BAF44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(22, 2)</a:t>
              </a:r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ED9B34E-24ED-4631-9D7E-91DA47912809}"/>
              </a:ext>
            </a:extLst>
          </p:cNvPr>
          <p:cNvGrpSpPr/>
          <p:nvPr/>
        </p:nvGrpSpPr>
        <p:grpSpPr>
          <a:xfrm>
            <a:off x="5578475" y="4467249"/>
            <a:ext cx="1885950" cy="971551"/>
            <a:chOff x="7523992" y="3428998"/>
            <a:chExt cx="1885950" cy="971551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D3379FA-F2C4-4F7F-B8EF-816F463F22FB}"/>
                </a:ext>
              </a:extLst>
            </p:cNvPr>
            <p:cNvSpPr/>
            <p:nvPr/>
          </p:nvSpPr>
          <p:spPr>
            <a:xfrm>
              <a:off x="7523992" y="3428998"/>
              <a:ext cx="1885950" cy="9715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6F6CF22-9A02-43E6-99EE-B69AAD816CAE}"/>
                </a:ext>
              </a:extLst>
            </p:cNvPr>
            <p:cNvSpPr txBox="1"/>
            <p:nvPr/>
          </p:nvSpPr>
          <p:spPr>
            <a:xfrm>
              <a:off x="7668770" y="3600604"/>
              <a:ext cx="1596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1K FFT kernel</a:t>
              </a:r>
            </a:p>
            <a:p>
              <a:pPr algn="ctr"/>
              <a:r>
                <a:rPr lang="en-US" altLang="zh-CN"/>
                <a:t>(22, 1)</a:t>
              </a:r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AFA84D-4B29-4321-9ECA-568AECE42CC7}"/>
              </a:ext>
            </a:extLst>
          </p:cNvPr>
          <p:cNvGrpSpPr/>
          <p:nvPr/>
        </p:nvGrpSpPr>
        <p:grpSpPr>
          <a:xfrm>
            <a:off x="9806748" y="1344242"/>
            <a:ext cx="1001694" cy="5136122"/>
            <a:chOff x="9806748" y="1344242"/>
            <a:chExt cx="1001694" cy="513612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BCB95FA-2231-435E-9417-62DA1D5BE1C8}"/>
                </a:ext>
              </a:extLst>
            </p:cNvPr>
            <p:cNvSpPr/>
            <p:nvPr/>
          </p:nvSpPr>
          <p:spPr>
            <a:xfrm>
              <a:off x="9806748" y="1344242"/>
              <a:ext cx="1001694" cy="513612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5DD7537-F980-48C8-B14C-B73991AE6E8B}"/>
                </a:ext>
              </a:extLst>
            </p:cNvPr>
            <p:cNvSpPr txBox="1"/>
            <p:nvPr/>
          </p:nvSpPr>
          <p:spPr>
            <a:xfrm>
              <a:off x="9883644" y="3588303"/>
              <a:ext cx="847901" cy="64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PL</a:t>
              </a:r>
            </a:p>
            <a:p>
              <a:pPr algn="ctr"/>
              <a:r>
                <a:rPr lang="en-US" altLang="zh-CN"/>
                <a:t>I/O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9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90800" y="1"/>
            <a:ext cx="7239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reeform 9"/>
          <p:cNvSpPr/>
          <p:nvPr/>
        </p:nvSpPr>
        <p:spPr bwMode="auto">
          <a:xfrm rot="5400000">
            <a:off x="1520513" y="3064583"/>
            <a:ext cx="4317206" cy="728833"/>
          </a:xfrm>
          <a:custGeom>
            <a:avLst/>
            <a:gdLst>
              <a:gd name="T0" fmla="*/ 2334 w 2334"/>
              <a:gd name="T1" fmla="*/ 392 h 392"/>
              <a:gd name="T2" fmla="*/ 0 w 2334"/>
              <a:gd name="T3" fmla="*/ 392 h 392"/>
              <a:gd name="T4" fmla="*/ 134 w 2334"/>
              <a:gd name="T5" fmla="*/ 100 h 392"/>
              <a:gd name="T6" fmla="*/ 291 w 2334"/>
              <a:gd name="T7" fmla="*/ 0 h 392"/>
              <a:gd name="T8" fmla="*/ 2042 w 2334"/>
              <a:gd name="T9" fmla="*/ 0 h 392"/>
              <a:gd name="T10" fmla="*/ 2199 w 2334"/>
              <a:gd name="T11" fmla="*/ 100 h 392"/>
              <a:gd name="T12" fmla="*/ 2334 w 2334"/>
              <a:gd name="T13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4" h="392">
                <a:moveTo>
                  <a:pt x="2334" y="392"/>
                </a:moveTo>
                <a:cubicBezTo>
                  <a:pt x="0" y="392"/>
                  <a:pt x="0" y="392"/>
                  <a:pt x="0" y="392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63" y="39"/>
                  <a:pt x="224" y="0"/>
                  <a:pt x="291" y="0"/>
                </a:cubicBezTo>
                <a:cubicBezTo>
                  <a:pt x="2042" y="0"/>
                  <a:pt x="2042" y="0"/>
                  <a:pt x="2042" y="0"/>
                </a:cubicBezTo>
                <a:cubicBezTo>
                  <a:pt x="2109" y="0"/>
                  <a:pt x="2171" y="39"/>
                  <a:pt x="2199" y="100"/>
                </a:cubicBezTo>
                <a:lnTo>
                  <a:pt x="2334" y="392"/>
                </a:lnTo>
                <a:close/>
              </a:path>
            </a:pathLst>
          </a:custGeom>
          <a:solidFill>
            <a:srgbClr val="972A2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"/>
            <a:ext cx="2590800" cy="6857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16819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86663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16819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86662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16819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94143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116819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186661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696268" y="2525778"/>
            <a:ext cx="1912568" cy="1615515"/>
            <a:chOff x="810568" y="2525778"/>
            <a:chExt cx="1912568" cy="1615515"/>
          </a:xfrm>
        </p:grpSpPr>
        <p:sp>
          <p:nvSpPr>
            <p:cNvPr id="45" name="PA_文本框 2"/>
            <p:cNvSpPr txBox="1"/>
            <p:nvPr>
              <p:custDataLst>
                <p:tags r:id="rId1"/>
              </p:custDataLst>
            </p:nvPr>
          </p:nvSpPr>
          <p:spPr>
            <a:xfrm>
              <a:off x="810568" y="2525778"/>
              <a:ext cx="1912568" cy="12078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6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PA_文本框 2"/>
            <p:cNvSpPr txBox="1"/>
            <p:nvPr>
              <p:custDataLst>
                <p:tags r:id="rId2"/>
              </p:custDataLst>
            </p:nvPr>
          </p:nvSpPr>
          <p:spPr>
            <a:xfrm>
              <a:off x="810568" y="3643336"/>
              <a:ext cx="1912568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sz="24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40" y="73660"/>
            <a:ext cx="1742440" cy="56261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5F6DC-1AAC-CF42-ACDB-9722AB1A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6F70-A336-486E-A8CC-9BA6D21D65B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512BB3-4311-4F87-92FB-97A91EAF2706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D06AF5F-4710-48B7-8BA7-260AD2CD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20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7ED59-49D3-448D-A7AF-550FCDD0940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4F6C1-0F53-4086-B8F9-DA79589A48EC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D6172C-CA05-054A-BC19-E59B7714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0573B14-7653-B945-8129-6E077374899E}"/>
              </a:ext>
            </a:extLst>
          </p:cNvPr>
          <p:cNvSpPr/>
          <p:nvPr/>
        </p:nvSpPr>
        <p:spPr>
          <a:xfrm>
            <a:off x="979821" y="758526"/>
            <a:ext cx="1335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A750B3-E893-1248-9D50-C51B2A4D21AA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2A7DEC-3DA0-DE4D-9D67-51C82B9392C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E608CBB-F18A-E747-932E-4CC7B5707102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5D105B3B-F9D0-4BD5-A244-260099C89248}"/>
              </a:ext>
            </a:extLst>
          </p:cNvPr>
          <p:cNvGrpSpPr/>
          <p:nvPr/>
        </p:nvGrpSpPr>
        <p:grpSpPr>
          <a:xfrm>
            <a:off x="2032736" y="1496587"/>
            <a:ext cx="7688419" cy="4040670"/>
            <a:chOff x="2032736" y="1496587"/>
            <a:chExt cx="7688419" cy="4040670"/>
          </a:xfrm>
        </p:grpSpPr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365696AF-1104-493A-91CA-79E6C50A1E68}"/>
                </a:ext>
              </a:extLst>
            </p:cNvPr>
            <p:cNvCxnSpPr>
              <a:cxnSpLocks/>
            </p:cNvCxnSpPr>
            <p:nvPr/>
          </p:nvCxnSpPr>
          <p:spPr>
            <a:xfrm>
              <a:off x="5822244" y="1653199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8FAAB56D-E229-402F-8870-D323B717E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244" y="2184104"/>
              <a:ext cx="439200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1000F1E-E20D-478D-9E4D-895F57906259}"/>
                </a:ext>
              </a:extLst>
            </p:cNvPr>
            <p:cNvCxnSpPr>
              <a:cxnSpLocks/>
            </p:cNvCxnSpPr>
            <p:nvPr/>
          </p:nvCxnSpPr>
          <p:spPr>
            <a:xfrm>
              <a:off x="5822244" y="2715011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3B788110-3C25-4B28-8F45-CEA7AE267248}"/>
                </a:ext>
              </a:extLst>
            </p:cNvPr>
            <p:cNvCxnSpPr>
              <a:cxnSpLocks/>
            </p:cNvCxnSpPr>
            <p:nvPr/>
          </p:nvCxnSpPr>
          <p:spPr>
            <a:xfrm>
              <a:off x="5822243" y="3245917"/>
              <a:ext cx="4392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151644B-B7AD-417E-A9D1-E9901339349D}"/>
                </a:ext>
              </a:extLst>
            </p:cNvPr>
            <p:cNvSpPr txBox="1"/>
            <p:nvPr/>
          </p:nvSpPr>
          <p:spPr>
            <a:xfrm>
              <a:off x="2883637" y="3243629"/>
              <a:ext cx="959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/>
                <a:t>PCIE</a:t>
              </a:r>
              <a:endParaRPr lang="zh-CN" altLang="en-US" sz="160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B72E62B-0937-418D-B692-6ACC9EA0FA07}"/>
                </a:ext>
              </a:extLst>
            </p:cNvPr>
            <p:cNvGrpSpPr/>
            <p:nvPr/>
          </p:nvGrpSpPr>
          <p:grpSpPr>
            <a:xfrm>
              <a:off x="2032736" y="2811214"/>
              <a:ext cx="896622" cy="888906"/>
              <a:chOff x="1518454" y="2829683"/>
              <a:chExt cx="896622" cy="888906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F7456C7-9571-49B6-B1D7-DC9C2E86E8A2}"/>
                  </a:ext>
                </a:extLst>
              </p:cNvPr>
              <p:cNvSpPr/>
              <p:nvPr/>
            </p:nvSpPr>
            <p:spPr>
              <a:xfrm>
                <a:off x="1618089" y="2925459"/>
                <a:ext cx="697354" cy="697354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x86</a:t>
                </a:r>
                <a:endParaRPr lang="zh-CN" altLang="en-US">
                  <a:ln w="1270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B9CA1B8-3A22-4C22-BAEB-59C0BCEA2687}"/>
                  </a:ext>
                </a:extLst>
              </p:cNvPr>
              <p:cNvGrpSpPr/>
              <p:nvPr/>
            </p:nvGrpSpPr>
            <p:grpSpPr>
              <a:xfrm>
                <a:off x="1735993" y="2829683"/>
                <a:ext cx="461545" cy="45721"/>
                <a:chOff x="1735993" y="2829683"/>
                <a:chExt cx="461545" cy="45721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2962B459-CAD4-42DE-B157-461B829361DF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64E8CE6-A820-4CF3-82AB-504E24C9D2F0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AB8D7DA-1A68-4698-8A2C-869E2BC52A82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7880113-90CF-4ABC-9973-BCEA5A8436F3}"/>
                  </a:ext>
                </a:extLst>
              </p:cNvPr>
              <p:cNvGrpSpPr/>
              <p:nvPr/>
            </p:nvGrpSpPr>
            <p:grpSpPr>
              <a:xfrm>
                <a:off x="1735993" y="3672868"/>
                <a:ext cx="461545" cy="45721"/>
                <a:chOff x="1735993" y="2829683"/>
                <a:chExt cx="461545" cy="45721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E57F6B5-5943-4E74-88E4-9002F2CC5576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1C234D9-846A-4407-A5F2-2FC0A3536BED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869F625-42A7-4B81-B2AD-61AC088A9DF3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70BAE62-24C1-483A-BDBB-E92C2A31F58C}"/>
                  </a:ext>
                </a:extLst>
              </p:cNvPr>
              <p:cNvGrpSpPr/>
              <p:nvPr/>
            </p:nvGrpSpPr>
            <p:grpSpPr>
              <a:xfrm rot="16200000">
                <a:off x="2161443" y="3251275"/>
                <a:ext cx="461545" cy="45721"/>
                <a:chOff x="1735993" y="2829683"/>
                <a:chExt cx="461545" cy="45721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A983FD7-ED11-487D-87B9-8FEFB6541D3A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9D4F290-BCDA-4208-BC58-6AB13F38EDE1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1557066-7D5D-4E87-8E93-78A4DC830151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92E0159A-3040-4C6F-9A74-6DA2E24F9C98}"/>
                  </a:ext>
                </a:extLst>
              </p:cNvPr>
              <p:cNvGrpSpPr/>
              <p:nvPr/>
            </p:nvGrpSpPr>
            <p:grpSpPr>
              <a:xfrm rot="16200000">
                <a:off x="1310542" y="3251275"/>
                <a:ext cx="461545" cy="45721"/>
                <a:chOff x="1735993" y="2829683"/>
                <a:chExt cx="461545" cy="45721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DC1EC6EE-57CE-46D1-AD1F-A634D0EAC5B9}"/>
                    </a:ext>
                  </a:extLst>
                </p:cNvPr>
                <p:cNvSpPr/>
                <p:nvPr/>
              </p:nvSpPr>
              <p:spPr>
                <a:xfrm>
                  <a:off x="1735993" y="2829685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5C43E0CD-B42A-41D9-97A7-FE7DB2BBD8AE}"/>
                    </a:ext>
                  </a:extLst>
                </p:cNvPr>
                <p:cNvSpPr/>
                <p:nvPr/>
              </p:nvSpPr>
              <p:spPr>
                <a:xfrm>
                  <a:off x="1943906" y="2829684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1E01A1F-91BD-44FA-83DD-5FE5C1C6DEA9}"/>
                    </a:ext>
                  </a:extLst>
                </p:cNvPr>
                <p:cNvSpPr/>
                <p:nvPr/>
              </p:nvSpPr>
              <p:spPr>
                <a:xfrm>
                  <a:off x="2151819" y="2829683"/>
                  <a:ext cx="45719" cy="45719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B4F181E-1423-45F7-B1C6-746E220CA07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3106962" y="3253823"/>
              <a:ext cx="152188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81D35C6-9C7F-48BA-A73C-954C75537F06}"/>
                </a:ext>
              </a:extLst>
            </p:cNvPr>
            <p:cNvSpPr/>
            <p:nvPr/>
          </p:nvSpPr>
          <p:spPr>
            <a:xfrm>
              <a:off x="4628845" y="1496587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mm2s_s0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D9B85CC4-1D81-451A-9327-B81E197EDA47}"/>
                </a:ext>
              </a:extLst>
            </p:cNvPr>
            <p:cNvSpPr/>
            <p:nvPr/>
          </p:nvSpPr>
          <p:spPr>
            <a:xfrm>
              <a:off x="4628844" y="2027493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s1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C3075C4-6E59-412B-A066-7F1D45EEA211}"/>
                </a:ext>
              </a:extLst>
            </p:cNvPr>
            <p:cNvSpPr/>
            <p:nvPr/>
          </p:nvSpPr>
          <p:spPr>
            <a:xfrm>
              <a:off x="4628844" y="2558399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s2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1BC78681-51CC-4916-987B-85B8DEBD3687}"/>
                </a:ext>
              </a:extLst>
            </p:cNvPr>
            <p:cNvSpPr/>
            <p:nvPr/>
          </p:nvSpPr>
          <p:spPr>
            <a:xfrm>
              <a:off x="4628843" y="3089305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s3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7986CC6-46CF-46F2-9BE0-B9DB2A942D0A}"/>
                </a:ext>
              </a:extLst>
            </p:cNvPr>
            <p:cNvSpPr/>
            <p:nvPr/>
          </p:nvSpPr>
          <p:spPr>
            <a:xfrm>
              <a:off x="4628843" y="3620211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s4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13122A04-FCE7-4478-B6C8-FC973893DA45}"/>
                </a:ext>
              </a:extLst>
            </p:cNvPr>
            <p:cNvSpPr/>
            <p:nvPr/>
          </p:nvSpPr>
          <p:spPr>
            <a:xfrm>
              <a:off x="4628843" y="4148670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s5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2B28076-E1B0-4D6B-8CEB-96315A7499FE}"/>
                </a:ext>
              </a:extLst>
            </p:cNvPr>
            <p:cNvSpPr/>
            <p:nvPr/>
          </p:nvSpPr>
          <p:spPr>
            <a:xfrm>
              <a:off x="4628843" y="4677129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s6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2209DC21-534C-4517-B724-D0CB93FF4959}"/>
                </a:ext>
              </a:extLst>
            </p:cNvPr>
            <p:cNvSpPr/>
            <p:nvPr/>
          </p:nvSpPr>
          <p:spPr>
            <a:xfrm>
              <a:off x="4628843" y="5208221"/>
              <a:ext cx="1188000" cy="3290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mm2s_ s7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9DD5F64-082D-4CF4-934B-7440B8AA715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191299" y="1661105"/>
              <a:ext cx="43754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867B441-9ED3-4A1D-81C3-68FEB389C454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191299" y="2192011"/>
              <a:ext cx="4375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5569755-5986-4801-AF5C-F443213B7F95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4191299" y="2722917"/>
              <a:ext cx="4375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916754CD-DAEE-4D39-8D03-B4BF739ADFA1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4191299" y="3784729"/>
              <a:ext cx="43754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EC3E777-4F3E-4D31-AD4C-810F76A06622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4191299" y="4313188"/>
              <a:ext cx="43754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1E59850-8D7C-4FD2-8E84-3E73B05E3992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4191299" y="4841647"/>
              <a:ext cx="43754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E168BEE6-1602-4E49-B415-A39492BDA178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4191299" y="5370106"/>
              <a:ext cx="437544" cy="263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5D0664B-BB2E-48D9-8F91-16F4D559F521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26" y="1661105"/>
              <a:ext cx="0" cy="37090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4BCFF3C-78FB-415C-B92B-5F99363CA413}"/>
                </a:ext>
              </a:extLst>
            </p:cNvPr>
            <p:cNvSpPr/>
            <p:nvPr/>
          </p:nvSpPr>
          <p:spPr>
            <a:xfrm>
              <a:off x="4177666" y="3232807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8400B6E-966D-4393-A246-C08A63135AD0}"/>
                </a:ext>
              </a:extLst>
            </p:cNvPr>
            <p:cNvSpPr/>
            <p:nvPr/>
          </p:nvSpPr>
          <p:spPr>
            <a:xfrm>
              <a:off x="4177665" y="3759422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2679D5C-D800-4026-A7DE-DDB2A66675C2}"/>
                </a:ext>
              </a:extLst>
            </p:cNvPr>
            <p:cNvSpPr/>
            <p:nvPr/>
          </p:nvSpPr>
          <p:spPr>
            <a:xfrm>
              <a:off x="4177665" y="4290933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3D4534A-EAAB-4F9A-A529-57BCDB401DC9}"/>
                </a:ext>
              </a:extLst>
            </p:cNvPr>
            <p:cNvSpPr/>
            <p:nvPr/>
          </p:nvSpPr>
          <p:spPr>
            <a:xfrm>
              <a:off x="4177665" y="4818787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E5D8516-C919-4E6A-A95F-F9B2C103DCA8}"/>
                </a:ext>
              </a:extLst>
            </p:cNvPr>
            <p:cNvSpPr/>
            <p:nvPr/>
          </p:nvSpPr>
          <p:spPr>
            <a:xfrm>
              <a:off x="4177665" y="5346641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264BB14-FBC1-4A35-A5D2-E70BE269D89C}"/>
                </a:ext>
              </a:extLst>
            </p:cNvPr>
            <p:cNvSpPr/>
            <p:nvPr/>
          </p:nvSpPr>
          <p:spPr>
            <a:xfrm>
              <a:off x="4177665" y="2704349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D0C4F0F-1F3E-41B5-B06F-8AED89A4EE10}"/>
                </a:ext>
              </a:extLst>
            </p:cNvPr>
            <p:cNvSpPr/>
            <p:nvPr/>
          </p:nvSpPr>
          <p:spPr>
            <a:xfrm>
              <a:off x="4177665" y="2169151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18A822B-2101-46A5-8404-72480E5B41B0}"/>
                </a:ext>
              </a:extLst>
            </p:cNvPr>
            <p:cNvSpPr/>
            <p:nvPr/>
          </p:nvSpPr>
          <p:spPr>
            <a:xfrm>
              <a:off x="4177665" y="1640693"/>
              <a:ext cx="45719" cy="45719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5FDBE0CD-74D0-44EC-984B-81A6F2736672}"/>
                </a:ext>
              </a:extLst>
            </p:cNvPr>
            <p:cNvSpPr/>
            <p:nvPr/>
          </p:nvSpPr>
          <p:spPr>
            <a:xfrm>
              <a:off x="6238587" y="1496587"/>
              <a:ext cx="1843939" cy="4040670"/>
            </a:xfrm>
            <a:prstGeom prst="roundRect">
              <a:avLst>
                <a:gd name="adj" fmla="val 486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AIE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C4BD4FE8-B4F6-4C04-AF86-C2311B604AB9}"/>
                </a:ext>
              </a:extLst>
            </p:cNvPr>
            <p:cNvCxnSpPr>
              <a:cxnSpLocks/>
            </p:cNvCxnSpPr>
            <p:nvPr/>
          </p:nvCxnSpPr>
          <p:spPr>
            <a:xfrm>
              <a:off x="5810271" y="3784217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6E1E542A-73B6-405B-8669-9E51A075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0271" y="4315122"/>
              <a:ext cx="439200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77AC8280-26CB-4A37-8CFF-12CC31B9BCD9}"/>
                </a:ext>
              </a:extLst>
            </p:cNvPr>
            <p:cNvCxnSpPr>
              <a:cxnSpLocks/>
            </p:cNvCxnSpPr>
            <p:nvPr/>
          </p:nvCxnSpPr>
          <p:spPr>
            <a:xfrm>
              <a:off x="5810271" y="4846029"/>
              <a:ext cx="439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C2617CC-6540-4115-AA93-E0B025620546}"/>
                </a:ext>
              </a:extLst>
            </p:cNvPr>
            <p:cNvCxnSpPr>
              <a:cxnSpLocks/>
            </p:cNvCxnSpPr>
            <p:nvPr/>
          </p:nvCxnSpPr>
          <p:spPr>
            <a:xfrm>
              <a:off x="5810270" y="5376935"/>
              <a:ext cx="4392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2CE98E95-872C-4922-9426-03A178015136}"/>
                </a:ext>
              </a:extLst>
            </p:cNvPr>
            <p:cNvSpPr/>
            <p:nvPr/>
          </p:nvSpPr>
          <p:spPr>
            <a:xfrm>
              <a:off x="8533155" y="3351805"/>
              <a:ext cx="1188000" cy="327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s2mm_s0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9F80F01D-2A78-4F6A-BA15-58E80DA4E0E2}"/>
                </a:ext>
              </a:extLst>
            </p:cNvPr>
            <p:cNvCxnSpPr>
              <a:cxnSpLocks/>
              <a:stCxn id="80" idx="3"/>
              <a:endCxn id="102" idx="1"/>
            </p:cNvCxnSpPr>
            <p:nvPr/>
          </p:nvCxnSpPr>
          <p:spPr>
            <a:xfrm flipV="1">
              <a:off x="8082526" y="3515605"/>
              <a:ext cx="450629" cy="13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连接符: 肘形 120">
              <a:extLst>
                <a:ext uri="{FF2B5EF4-FFF2-40B4-BE49-F238E27FC236}">
                  <a16:creationId xmlns:a16="http://schemas.microsoft.com/office/drawing/2014/main" id="{40BA2976-C7F7-4487-98B1-6F2DFA63AF41}"/>
                </a:ext>
              </a:extLst>
            </p:cNvPr>
            <p:cNvCxnSpPr>
              <a:stCxn id="76" idx="2"/>
              <a:endCxn id="102" idx="2"/>
            </p:cNvCxnSpPr>
            <p:nvPr/>
          </p:nvCxnSpPr>
          <p:spPr>
            <a:xfrm rot="5400000" flipH="1" flipV="1">
              <a:off x="5807362" y="2072568"/>
              <a:ext cx="1712955" cy="4926630"/>
            </a:xfrm>
            <a:prstGeom prst="bentConnector3">
              <a:avLst>
                <a:gd name="adj1" fmla="val -32645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08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21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15087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84931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15087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84930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15087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292411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15087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84929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DE7F6-D2BB-4049-A4BB-594067517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30231" r="17009" b="4819"/>
          <a:stretch/>
        </p:blipFill>
        <p:spPr>
          <a:xfrm>
            <a:off x="75199" y="1471359"/>
            <a:ext cx="7156485" cy="39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22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内容占位符 2">
                <a:extLst>
                  <a:ext uri="{FF2B5EF4-FFF2-40B4-BE49-F238E27FC236}">
                    <a16:creationId xmlns:a16="http://schemas.microsoft.com/office/drawing/2014/main" id="{6474E5CE-F7B5-0C4E-90CF-D6DFD1A1953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3972484"/>
                  </p:ext>
                </p:extLst>
              </p:nvPr>
            </p:nvGraphicFramePr>
            <p:xfrm>
              <a:off x="979821" y="1909101"/>
              <a:ext cx="10240702" cy="36804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020997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77636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99310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7236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  <a:gridCol w="2534071">
                      <a:extLst>
                        <a:ext uri="{9D8B030D-6E8A-4147-A177-3AD203B41FA5}">
                          <a16:colId xmlns:a16="http://schemas.microsoft.com/office/drawing/2014/main" val="2356413190"/>
                        </a:ext>
                      </a:extLst>
                    </a:gridCol>
                    <a:gridCol w="2321452">
                      <a:extLst>
                        <a:ext uri="{9D8B030D-6E8A-4147-A177-3AD203B41FA5}">
                          <a16:colId xmlns:a16="http://schemas.microsoft.com/office/drawing/2014/main" val="2715415655"/>
                        </a:ext>
                      </a:extLst>
                    </a:gridCol>
                  </a:tblGrid>
                  <a:tr h="736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运行时间（</a:t>
                          </a:r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us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吞吐量（</a:t>
                          </a:r>
                          <a:r>
                            <a:rPr lang="en-US" altLang="zh-CN" sz="2000" baseline="0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Msps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736092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1,024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𝟓𝟖𝟖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1254.90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73609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𝟐𝟗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𝟖𝟒𝟎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626.22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𝟕𝟔𝟒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a:t>5009.80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192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𝟏𝟔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𝟏𝟕𝟒</m:t>
                                </m:r>
                              </m:oMath>
                            </m:oMathPara>
                          </a14:m>
                          <a:endParaRPr lang="zh-CN" altLang="en-US" sz="2000" b="1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976.73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内容占位符 2">
                <a:extLst>
                  <a:ext uri="{FF2B5EF4-FFF2-40B4-BE49-F238E27FC236}">
                    <a16:creationId xmlns:a16="http://schemas.microsoft.com/office/drawing/2014/main" id="{6474E5CE-F7B5-0C4E-90CF-D6DFD1A1953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3972484"/>
                  </p:ext>
                </p:extLst>
              </p:nvPr>
            </p:nvGraphicFramePr>
            <p:xfrm>
              <a:off x="979821" y="1909101"/>
              <a:ext cx="10240702" cy="36804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020997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77636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99310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7236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  <a:gridCol w="2534071">
                      <a:extLst>
                        <a:ext uri="{9D8B030D-6E8A-4147-A177-3AD203B41FA5}">
                          <a16:colId xmlns:a16="http://schemas.microsoft.com/office/drawing/2014/main" val="2356413190"/>
                        </a:ext>
                      </a:extLst>
                    </a:gridCol>
                    <a:gridCol w="2321452">
                      <a:extLst>
                        <a:ext uri="{9D8B030D-6E8A-4147-A177-3AD203B41FA5}">
                          <a16:colId xmlns:a16="http://schemas.microsoft.com/office/drawing/2014/main" val="2715415655"/>
                        </a:ext>
                      </a:extLst>
                    </a:gridCol>
                  </a:tblGrid>
                  <a:tr h="736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运行时间（</a:t>
                          </a:r>
                          <a:r>
                            <a:rPr lang="en-US" altLang="zh-CN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us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吞吐量（</a:t>
                          </a:r>
                          <a:r>
                            <a:rPr lang="en-US" altLang="zh-CN" sz="2000" baseline="0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Msps</a:t>
                          </a:r>
                          <a:r>
                            <a:rPr lang="zh-CN" altLang="en-US" sz="2000" baseline="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736092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5" t="-50622" r="-902976" b="-10166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5" t="-50622" r="-686010" b="-101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100826" r="-92548" b="-30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1254.90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73609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cfloat</a:t>
                          </a:r>
                          <a:endParaRPr lang="zh-CN" altLang="en-US" sz="2000" baseline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202500" r="-92548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626.22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5" t="-300000" r="-902976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5" t="-300000" r="-686010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300000" r="-92548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a:t>5009.80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7360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5" t="-400000" r="-902976" b="-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5" t="-400000" r="-686010" b="-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cint16</a:t>
                          </a:r>
                          <a:endParaRPr lang="zh-CN" altLang="en-US" sz="2000" baseline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2740" t="-400000" r="-92548" b="-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baseline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976.73</a:t>
                          </a:r>
                          <a:endParaRPr lang="en-US" altLang="zh-CN" sz="2000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72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23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1132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Trace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FEC3A602-CC69-FA4C-9D92-CD923871F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" t="3117" b="5744"/>
          <a:stretch/>
        </p:blipFill>
        <p:spPr>
          <a:xfrm>
            <a:off x="1504699" y="1367129"/>
            <a:ext cx="9589635" cy="51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7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24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吞吐量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312BF5-B081-4E0F-9A3C-552F96CAE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60" y="1642794"/>
            <a:ext cx="5760000" cy="46843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999F3F-69E7-47A7-8F6F-CF3C680B46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2" y="2361917"/>
            <a:ext cx="5760000" cy="252404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7AC4CB7-8C78-4D49-9E85-CBFF0BF4688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1239" y="1819551"/>
            <a:ext cx="344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4K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96D8A-D131-472C-96C9-96A3EE9EA26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344464" y="1174329"/>
            <a:ext cx="344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8K</a:t>
            </a:r>
          </a:p>
        </p:txBody>
      </p:sp>
      <p:sp>
        <p:nvSpPr>
          <p:cNvPr id="22" name="圆角矩形 24">
            <a:extLst>
              <a:ext uri="{FF2B5EF4-FFF2-40B4-BE49-F238E27FC236}">
                <a16:creationId xmlns:a16="http://schemas.microsoft.com/office/drawing/2014/main" id="{27D4B8E9-6187-4317-9152-802FFA281AEC}"/>
              </a:ext>
            </a:extLst>
          </p:cNvPr>
          <p:cNvSpPr/>
          <p:nvPr/>
        </p:nvSpPr>
        <p:spPr>
          <a:xfrm>
            <a:off x="21165" y="1697454"/>
            <a:ext cx="5968817" cy="3375606"/>
          </a:xfrm>
          <a:prstGeom prst="roundRect">
            <a:avLst>
              <a:gd name="adj" fmla="val 7638"/>
            </a:avLst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4">
            <a:extLst>
              <a:ext uri="{FF2B5EF4-FFF2-40B4-BE49-F238E27FC236}">
                <a16:creationId xmlns:a16="http://schemas.microsoft.com/office/drawing/2014/main" id="{BEFAA15A-7616-4154-BF5E-DA0ABF5E7956}"/>
              </a:ext>
            </a:extLst>
          </p:cNvPr>
          <p:cNvSpPr/>
          <p:nvPr/>
        </p:nvSpPr>
        <p:spPr>
          <a:xfrm>
            <a:off x="6081959" y="1115368"/>
            <a:ext cx="5968817" cy="5375403"/>
          </a:xfrm>
          <a:prstGeom prst="roundRect">
            <a:avLst>
              <a:gd name="adj" fmla="val 7638"/>
            </a:avLst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981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25A9E-8DEC-4391-9CA6-F84B569C8F37}"/>
              </a:ext>
            </a:extLst>
          </p:cNvPr>
          <p:cNvSpPr/>
          <p:nvPr/>
        </p:nvSpPr>
        <p:spPr>
          <a:xfrm>
            <a:off x="9996669" y="6564297"/>
            <a:ext cx="2195331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EC323710-A02D-4B16-93AB-F9D41C1D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25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EA2945-B472-4966-B7F5-F259ED299D36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3AA9D-88FC-45A7-A6B1-A8866986E9DE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2A6BE-C852-B546-A8C8-548F454C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43CBAE3-D6CB-EE41-B2CD-0490889147DB}"/>
              </a:ext>
            </a:extLst>
          </p:cNvPr>
          <p:cNvSpPr/>
          <p:nvPr/>
        </p:nvSpPr>
        <p:spPr>
          <a:xfrm>
            <a:off x="979821" y="758526"/>
            <a:ext cx="956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spc="21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C8BA7-BF35-2F4E-941B-EEDD70615B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7844B9-384E-EA4F-ACF7-0DD3DD4B34D0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7EBC8E-2B44-4444-AF68-F0912570CA5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373D070E-81F9-984D-9702-F2318F0280B3}"/>
              </a:ext>
            </a:extLst>
          </p:cNvPr>
          <p:cNvSpPr txBox="1"/>
          <p:nvPr/>
        </p:nvSpPr>
        <p:spPr>
          <a:xfrm>
            <a:off x="1148633" y="1432718"/>
            <a:ext cx="1024619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非递归的</a:t>
            </a:r>
            <a:r>
              <a:rPr lang="en-US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 FFT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单核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算法，进一步基于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分布式算法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，完成</a:t>
            </a:r>
            <a:r>
              <a:rPr lang="en-US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K/8K-point FFT</a:t>
            </a:r>
            <a:r>
              <a:rPr lang="zh-CN" altLang="en-US" sz="2000" dirty="0">
                <a:solidFill>
                  <a:srgbClr val="3741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dirty="0">
              <a:solidFill>
                <a:srgbClr val="3741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构建了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PL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端和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host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端功能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，生成了可在</a:t>
            </a:r>
            <a:r>
              <a:rPr lang="en" altLang="zh-CN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VCK5000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板卡运行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的文件。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9D5614-ADD2-4646-8F7E-FDDC6C46D44D}"/>
              </a:ext>
            </a:extLst>
          </p:cNvPr>
          <p:cNvSpPr txBox="1"/>
          <p:nvPr/>
        </p:nvSpPr>
        <p:spPr>
          <a:xfrm>
            <a:off x="923549" y="3714049"/>
            <a:ext cx="4836698" cy="227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循环优化：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应用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unroll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和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pipeline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编译优化</a:t>
            </a:r>
          </a:p>
          <a:p>
            <a:pPr marL="285750" indent="-285750">
              <a:lnSpc>
                <a:spcPct val="12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并行计算：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采用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sliding multiplication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实现多通道乘法</a:t>
            </a:r>
          </a:p>
          <a:p>
            <a:pPr marL="285750" indent="-285750">
              <a:lnSpc>
                <a:spcPct val="120000"/>
              </a:lnSpc>
              <a:buSzPct val="55000"/>
              <a:buFont typeface="Wingdings" pitchFamily="2" charset="2"/>
              <a:buChar char="l"/>
            </a:pPr>
            <a:r>
              <a:rPr lang="en" altLang="zh-CN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Ping-Pong Buffer</a:t>
            </a:r>
            <a:r>
              <a:rPr lang="zh-CN" altLang="en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利用双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buffer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实现输入输出切换，提高访存效率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7E1038-FE43-044A-AA70-2A920733137D}"/>
              </a:ext>
            </a:extLst>
          </p:cNvPr>
          <p:cNvSpPr txBox="1"/>
          <p:nvPr/>
        </p:nvSpPr>
        <p:spPr>
          <a:xfrm>
            <a:off x="6527408" y="3758631"/>
            <a:ext cx="4600135" cy="2055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精度优化：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在应用于大点数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FFT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时，需改进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实现的精度问题</a:t>
            </a:r>
            <a:endParaRPr lang="en" altLang="zh-CN" sz="20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85750" indent="-285750" algn="l">
              <a:lnSpc>
                <a:spcPct val="130000"/>
              </a:lnSpc>
              <a:buSzPct val="5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资源分配：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目前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部分主要负责数据传输，需探索更优的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和</a:t>
            </a:r>
            <a:r>
              <a:rPr lang="en" altLang="zh-CN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资源分配提升性能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1E1E4B0-7FDA-A747-A83F-692A6F4AB346}"/>
              </a:ext>
            </a:extLst>
          </p:cNvPr>
          <p:cNvSpPr/>
          <p:nvPr/>
        </p:nvSpPr>
        <p:spPr>
          <a:xfrm>
            <a:off x="1178893" y="2938179"/>
            <a:ext cx="4310404" cy="628457"/>
          </a:xfrm>
          <a:prstGeom prst="rect">
            <a:avLst/>
          </a:pr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核心优化技术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31119B8-50C4-4E4A-92D8-DE0F908EF5BE}"/>
              </a:ext>
            </a:extLst>
          </p:cNvPr>
          <p:cNvSpPr/>
          <p:nvPr/>
        </p:nvSpPr>
        <p:spPr>
          <a:xfrm>
            <a:off x="835014" y="2657194"/>
            <a:ext cx="4981505" cy="3375606"/>
          </a:xfrm>
          <a:prstGeom prst="roundRect">
            <a:avLst/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808680-C267-354F-AD65-2890B0811FB2}"/>
              </a:ext>
            </a:extLst>
          </p:cNvPr>
          <p:cNvSpPr/>
          <p:nvPr/>
        </p:nvSpPr>
        <p:spPr>
          <a:xfrm>
            <a:off x="6691599" y="2938179"/>
            <a:ext cx="4310404" cy="628457"/>
          </a:xfrm>
          <a:prstGeom prst="rect">
            <a:avLst/>
          </a:prstGeom>
          <a:solidFill>
            <a:srgbClr val="9A2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改进方向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823EDF3-E581-E242-BD2F-5B3286D03CE9}"/>
              </a:ext>
            </a:extLst>
          </p:cNvPr>
          <p:cNvSpPr/>
          <p:nvPr/>
        </p:nvSpPr>
        <p:spPr>
          <a:xfrm>
            <a:off x="6347720" y="2657194"/>
            <a:ext cx="4981505" cy="3375606"/>
          </a:xfrm>
          <a:prstGeom prst="roundRect">
            <a:avLst/>
          </a:prstGeom>
          <a:noFill/>
          <a:ln w="190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57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66750" y="3753793"/>
            <a:ext cx="10845800" cy="296271"/>
          </a:xfrm>
        </p:spPr>
        <p:txBody>
          <a:bodyPr/>
          <a:lstStyle/>
          <a:p>
            <a:r>
              <a:rPr lang="en-US" altLang="zh-CN" sz="2000" spc="1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2023.08.03</a:t>
            </a:r>
            <a:endParaRPr lang="zh-CN" altLang="en-US" sz="2000" spc="1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10D0221-5CD9-3047-992D-832E1F0B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err="1">
                <a:solidFill>
                  <a:srgbClr val="972A2A"/>
                </a:solidFill>
                <a:latin typeface="+mj-lt"/>
              </a:rPr>
              <a:t>CCFSys</a:t>
            </a:r>
            <a:r>
              <a:rPr lang="en-US" altLang="zh-CN" sz="3200" b="1">
                <a:solidFill>
                  <a:srgbClr val="972A2A"/>
                </a:solidFill>
                <a:latin typeface="+mj-lt"/>
              </a:rPr>
              <a:t> Customized Computing Challenge 2023</a:t>
            </a:r>
            <a:br>
              <a:rPr lang="en-US" altLang="zh-CN" sz="3200" b="1">
                <a:solidFill>
                  <a:schemeClr val="bg1"/>
                </a:solidFill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3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28150" y="1094965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97994" y="1203133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28150" y="2425062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97993" y="2521800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28150" y="3759857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305474" y="3856595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28150" y="5040227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97992" y="5136965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F8270-311D-5E4E-B86D-462D2073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84" y="1581555"/>
            <a:ext cx="6716124" cy="37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内容占位符 2">
                <a:extLst>
                  <a:ext uri="{FF2B5EF4-FFF2-40B4-BE49-F238E27FC236}">
                    <a16:creationId xmlns:a16="http://schemas.microsoft.com/office/drawing/2014/main" id="{22CC3149-1196-40DD-BCEB-2A65209C4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67311989"/>
                  </p:ext>
                </p:extLst>
              </p:nvPr>
            </p:nvGraphicFramePr>
            <p:xfrm>
              <a:off x="6455252" y="2180009"/>
              <a:ext cx="5572920" cy="31014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25221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93254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70471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3974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</a:tblGrid>
                  <a:tr h="731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59241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1,024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59241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2000" b="0" i="0" baseline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192</m:t>
                                </m:r>
                              </m:oMath>
                            </m:oMathPara>
                          </a14:m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baseline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内容占位符 2">
                <a:extLst>
                  <a:ext uri="{FF2B5EF4-FFF2-40B4-BE49-F238E27FC236}">
                    <a16:creationId xmlns:a16="http://schemas.microsoft.com/office/drawing/2014/main" id="{22CC3149-1196-40DD-BCEB-2A65209C4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67311989"/>
                  </p:ext>
                </p:extLst>
              </p:nvPr>
            </p:nvGraphicFramePr>
            <p:xfrm>
              <a:off x="6455252" y="2180009"/>
              <a:ext cx="5572920" cy="31014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25221">
                      <a:extLst>
                        <a:ext uri="{9D8B030D-6E8A-4147-A177-3AD203B41FA5}">
                          <a16:colId xmlns:a16="http://schemas.microsoft.com/office/drawing/2014/main" val="2068634568"/>
                        </a:ext>
                      </a:extLst>
                    </a:gridCol>
                    <a:gridCol w="1193254">
                      <a:extLst>
                        <a:ext uri="{9D8B030D-6E8A-4147-A177-3AD203B41FA5}">
                          <a16:colId xmlns:a16="http://schemas.microsoft.com/office/drawing/2014/main" val="4007451454"/>
                        </a:ext>
                      </a:extLst>
                    </a:gridCol>
                    <a:gridCol w="1370471">
                      <a:extLst>
                        <a:ext uri="{9D8B030D-6E8A-4147-A177-3AD203B41FA5}">
                          <a16:colId xmlns:a16="http://schemas.microsoft.com/office/drawing/2014/main" val="3234124484"/>
                        </a:ext>
                      </a:extLst>
                    </a:gridCol>
                    <a:gridCol w="1783974">
                      <a:extLst>
                        <a:ext uri="{9D8B030D-6E8A-4147-A177-3AD203B41FA5}">
                          <a16:colId xmlns:a16="http://schemas.microsoft.com/office/drawing/2014/main" val="2848457814"/>
                        </a:ext>
                      </a:extLst>
                    </a:gridCol>
                  </a:tblGrid>
                  <a:tr h="7317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点数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AIE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数据类型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Twiddle</a:t>
                          </a:r>
                          <a:r>
                            <a:rPr lang="zh-CN" altLang="en-US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类型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2234000"/>
                      </a:ext>
                    </a:extLst>
                  </a:tr>
                  <a:tr h="592419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1" t="-63441" r="-355670" b="-10322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255" t="-63441" r="-267021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59940"/>
                      </a:ext>
                    </a:extLst>
                  </a:tr>
                  <a:tr h="59241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err="1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cfloat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051751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1" t="-323404" r="-355670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255" t="-323404" r="-267021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4641567"/>
                      </a:ext>
                    </a:extLst>
                  </a:tr>
                  <a:tr h="5924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1" t="-423404" r="-355670" b="-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4255" t="-423404" r="-267021" b="-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aseline="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</a:rPr>
                            <a:t>cint16</a:t>
                          </a:r>
                          <a:endParaRPr lang="zh-CN" altLang="en-US" sz="2000" baseline="0" dirty="0">
                            <a:latin typeface="Arial" panose="020B0604020202020204" pitchFamily="34" charset="0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5178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19D3E9-57C5-42D1-878C-CAA09F3A29AE}"/>
              </a:ext>
            </a:extLst>
          </p:cNvPr>
          <p:cNvSpPr/>
          <p:nvPr/>
        </p:nvSpPr>
        <p:spPr>
          <a:xfrm>
            <a:off x="979821" y="758526"/>
            <a:ext cx="82314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基于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AIE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的快速傅立叶变换（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FFT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）算法设计与实现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0">
              <a:defRPr/>
            </a:pP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41F98FF-99C6-480A-8990-614511402D49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B6C5923-2F6C-4815-99FC-CF065E984FA6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5FA5749-8E60-4002-A5C6-F5FA4C057B5E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C8726E0B-61E0-4DD1-82B9-D249A115A462}"/>
              </a:ext>
            </a:extLst>
          </p:cNvPr>
          <p:cNvSpPr/>
          <p:nvPr/>
        </p:nvSpPr>
        <p:spPr>
          <a:xfrm>
            <a:off x="10001251" y="6564297"/>
            <a:ext cx="219075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FD2B5D78-570B-47C7-B4F4-66188A6C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4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20C59EA-EA33-4C97-8B91-68A39D87AB94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2ABE35-B75D-4FCF-8CDE-4E9450B3EBE2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9DF95-A0A9-964F-B4E2-3AADDAFC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2D14F50-5F42-3E40-8671-F5A38FD9387B}"/>
              </a:ext>
            </a:extLst>
          </p:cNvPr>
          <p:cNvSpPr txBox="1"/>
          <p:nvPr/>
        </p:nvSpPr>
        <p:spPr>
          <a:xfrm>
            <a:off x="163828" y="1248211"/>
            <a:ext cx="6417081" cy="4003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算法原理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80000"/>
              </a:lnSpc>
              <a:buFont typeface="Wingdings" pitchFamily="2" charset="2"/>
              <a:buChar char="ü"/>
            </a:pP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非递归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r>
              <a:rPr lang="zh-CN" altLang="e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分布式并行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endParaRPr lang="en-US" altLang="zh-CN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80000"/>
              </a:lnSpc>
              <a:buFont typeface="Wingdings" pitchFamily="2" charset="2"/>
              <a:buChar char="ü"/>
            </a:pP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</a:t>
            </a:r>
            <a:r>
              <a:rPr lang="en-US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pong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lang="zh-CN" altLang="e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sliding multiplication</a:t>
            </a:r>
            <a:endParaRPr lang="en-US" altLang="zh-CN" sz="2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80000"/>
              </a:lnSpc>
              <a:buFont typeface="Wingdings" pitchFamily="2" charset="2"/>
              <a:buChar char="ü"/>
            </a:pP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连接，</a:t>
            </a:r>
            <a:r>
              <a:rPr lang="en" altLang="zh-CN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2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放置优化</a:t>
            </a:r>
          </a:p>
        </p:txBody>
      </p:sp>
    </p:spTree>
    <p:extLst>
      <p:ext uri="{BB962C8B-B14F-4D97-AF65-F5344CB8AC3E}">
        <p14:creationId xmlns:p14="http://schemas.microsoft.com/office/powerpoint/2010/main" val="416999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5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15087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84931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15087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84930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15087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292411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15087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84929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F8270-311D-5E4E-B86D-462D2073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74" y="1537251"/>
            <a:ext cx="6703192" cy="37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514784-D4FF-4FED-B161-BB97D5A5FC74}"/>
              </a:ext>
            </a:extLst>
          </p:cNvPr>
          <p:cNvSpPr/>
          <p:nvPr/>
        </p:nvSpPr>
        <p:spPr>
          <a:xfrm>
            <a:off x="9996384" y="6564297"/>
            <a:ext cx="219600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A59975EE-9B01-42E3-93F8-5A46486F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6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640BE9-3CC8-48A3-A865-312DB56137D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D98FD-A9DE-4ADD-ACBC-E8456C5F508F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0644F7-812D-F94F-A83F-60F05837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5C0A3D-3F42-814C-A5BB-297D6BA0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" y="1879703"/>
            <a:ext cx="6441219" cy="37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B6F44F4-EBA8-A54F-BA6F-99007671AEEB}"/>
              </a:ext>
            </a:extLst>
          </p:cNvPr>
          <p:cNvSpPr/>
          <p:nvPr/>
        </p:nvSpPr>
        <p:spPr>
          <a:xfrm>
            <a:off x="979821" y="758526"/>
            <a:ext cx="839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快速傅里叶变换（</a:t>
            </a:r>
            <a:r>
              <a:rPr lang="en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fast Fourier transform</a:t>
            </a:r>
            <a:r>
              <a:rPr lang="zh-CN" altLang="e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r>
              <a:rPr lang="zh-CN" altLang="e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28394-F71F-3646-8000-24CC60AC6493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95DB5E5-DEAC-0746-9345-1DB7A1113721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55A7A0-B19C-FA44-954B-4AA9E2CEA2B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6231CF9-C547-7442-8665-A0F10B43157C}"/>
                  </a:ext>
                </a:extLst>
              </p:cNvPr>
              <p:cNvSpPr txBox="1"/>
              <p:nvPr/>
            </p:nvSpPr>
            <p:spPr>
              <a:xfrm>
                <a:off x="7183755" y="2283749"/>
                <a:ext cx="35982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2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6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6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kumimoji="1" lang="en-US" altLang="zh-CN" sz="2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   →   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𝑁𝑙𝑜𝑔𝑁</m:t>
                      </m:r>
                      <m:r>
                        <a:rPr kumimoji="1" lang="en-US" altLang="zh-CN" sz="26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600" b="0"/>
              </a:p>
              <a:p>
                <a:endParaRPr kumimoji="1"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6231CF9-C547-7442-8665-A0F10B431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755" y="2283749"/>
                <a:ext cx="3598229" cy="677108"/>
              </a:xfrm>
              <a:prstGeom prst="rect">
                <a:avLst/>
              </a:prstGeom>
              <a:blipFill>
                <a:blip r:embed="rId5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左大括号 21">
            <a:extLst>
              <a:ext uri="{FF2B5EF4-FFF2-40B4-BE49-F238E27FC236}">
                <a16:creationId xmlns:a16="http://schemas.microsoft.com/office/drawing/2014/main" id="{1415CEEE-5CEF-7B43-BB7C-7CC0C20240EA}"/>
              </a:ext>
            </a:extLst>
          </p:cNvPr>
          <p:cNvSpPr/>
          <p:nvPr/>
        </p:nvSpPr>
        <p:spPr>
          <a:xfrm>
            <a:off x="6915150" y="3079504"/>
            <a:ext cx="305712" cy="1564040"/>
          </a:xfrm>
          <a:prstGeom prst="leftBrace">
            <a:avLst/>
          </a:prstGeom>
          <a:ln w="41275" cap="rnd">
            <a:solidFill>
              <a:srgbClr val="9A2418">
                <a:alpha val="84000"/>
              </a:srgb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C06ADC4-9B4A-CD4D-8969-702E4C523D82}"/>
                  </a:ext>
                </a:extLst>
              </p:cNvPr>
              <p:cNvSpPr txBox="1"/>
              <p:nvPr/>
            </p:nvSpPr>
            <p:spPr>
              <a:xfrm>
                <a:off x="7280910" y="3079504"/>
                <a:ext cx="5143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非递归实现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计算基础</a:t>
                </a:r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1024</a:t>
                </a:r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</a:t>
                </a:r>
                <a:r>
                  <a:rPr kumimoji="1" lang="en-US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FFT</a:t>
                </a:r>
                <a:endParaRPr kumimoji="1"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C06ADC4-9B4A-CD4D-8969-702E4C523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910" y="3079504"/>
                <a:ext cx="5143500" cy="461665"/>
              </a:xfrm>
              <a:prstGeom prst="rect">
                <a:avLst/>
              </a:prstGeom>
              <a:blipFill>
                <a:blip r:embed="rId6"/>
                <a:stretch>
                  <a:fillRect l="-1970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0B047C5-90A8-8246-9923-A2CEB7139325}"/>
                  </a:ext>
                </a:extLst>
              </p:cNvPr>
              <p:cNvSpPr txBox="1"/>
              <p:nvPr/>
            </p:nvSpPr>
            <p:spPr>
              <a:xfrm>
                <a:off x="7284720" y="4169164"/>
                <a:ext cx="5143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spc="1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分布式</a:t>
                </a:r>
                <a:r>
                  <a:rPr kumimoji="1" lang="en-US" altLang="zh-CN" sz="2400" spc="1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FFT</a:t>
                </a:r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zh-CN" altLang="en-US" sz="24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kumimoji="1" lang="zh-CN" altLang="en-US" sz="2400" spc="1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点数规模的扩展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0B047C5-90A8-8246-9923-A2CEB7139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0" y="4169164"/>
                <a:ext cx="5143500" cy="461665"/>
              </a:xfrm>
              <a:prstGeom prst="rect">
                <a:avLst/>
              </a:prstGeom>
              <a:blipFill>
                <a:blip r:embed="rId7"/>
                <a:stretch>
                  <a:fillRect l="-1970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28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514784-D4FF-4FED-B161-BB97D5A5FC74}"/>
              </a:ext>
            </a:extLst>
          </p:cNvPr>
          <p:cNvSpPr/>
          <p:nvPr/>
        </p:nvSpPr>
        <p:spPr>
          <a:xfrm>
            <a:off x="9996384" y="6564297"/>
            <a:ext cx="219600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A59975EE-9B01-42E3-93F8-5A46486F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7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640BE9-3CC8-48A3-A865-312DB56137D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D98FD-A9DE-4ADD-ACBC-E8456C5F508F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0644F7-812D-F94F-A83F-60F05837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B6F44F4-EBA8-A54F-BA6F-99007671AEEB}"/>
              </a:ext>
            </a:extLst>
          </p:cNvPr>
          <p:cNvSpPr/>
          <p:nvPr/>
        </p:nvSpPr>
        <p:spPr>
          <a:xfrm>
            <a:off x="979821" y="758526"/>
            <a:ext cx="1891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非递归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28394-F71F-3646-8000-24CC60AC6493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95DB5E5-DEAC-0746-9345-1DB7A1113721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55A7A0-B19C-FA44-954B-4AA9E2CEA2B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0BB1532-7C64-5041-A21C-4F984FEE4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87" y="1964273"/>
            <a:ext cx="7359503" cy="4039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694060-E7B4-7241-9879-B7501CB073EC}"/>
                  </a:ext>
                </a:extLst>
              </p:cNvPr>
              <p:cNvSpPr txBox="1"/>
              <p:nvPr/>
            </p:nvSpPr>
            <p:spPr>
              <a:xfrm>
                <a:off x="9683643" y="1194685"/>
                <a:ext cx="2397964" cy="535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/>
                      </m:mr>
                      <m:mr>
                        <m:e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altLang="zh-CN" sz="16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1" i="1">
                              <a:solidFill>
                                <a:srgbClr val="9A2418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E694060-E7B4-7241-9879-B7501CB07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643" y="1194685"/>
                <a:ext cx="2397964" cy="535468"/>
              </a:xfrm>
              <a:prstGeom prst="rect">
                <a:avLst/>
              </a:prstGeom>
              <a:blipFill>
                <a:blip r:embed="rId5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2785E44-E2A3-5348-A487-5C1C590ACD75}"/>
                  </a:ext>
                </a:extLst>
              </p:cNvPr>
              <p:cNvSpPr txBox="1"/>
              <p:nvPr/>
            </p:nvSpPr>
            <p:spPr>
              <a:xfrm>
                <a:off x="9383843" y="661950"/>
                <a:ext cx="2565061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9A2418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2785E44-E2A3-5348-A487-5C1C590AC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843" y="661950"/>
                <a:ext cx="2565061" cy="474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779EBB95-659F-774A-B370-BFB41170F4F8}"/>
              </a:ext>
            </a:extLst>
          </p:cNvPr>
          <p:cNvSpPr txBox="1"/>
          <p:nvPr/>
        </p:nvSpPr>
        <p:spPr>
          <a:xfrm>
            <a:off x="9184408" y="709427"/>
            <a:ext cx="484061" cy="375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3BC490-2B6A-F543-8B5F-38A4D7915A72}"/>
              </a:ext>
            </a:extLst>
          </p:cNvPr>
          <p:cNvSpPr txBox="1"/>
          <p:nvPr/>
        </p:nvSpPr>
        <p:spPr>
          <a:xfrm>
            <a:off x="9172358" y="1330217"/>
            <a:ext cx="484061" cy="375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zh-CN" alt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E6E067F-40E1-C242-816C-9CA44E154D53}"/>
              </a:ext>
            </a:extLst>
          </p:cNvPr>
          <p:cNvSpPr/>
          <p:nvPr/>
        </p:nvSpPr>
        <p:spPr>
          <a:xfrm>
            <a:off x="9069047" y="643554"/>
            <a:ext cx="2907849" cy="1134777"/>
          </a:xfrm>
          <a:prstGeom prst="roundRect">
            <a:avLst>
              <a:gd name="adj" fmla="val 9004"/>
            </a:avLst>
          </a:prstGeom>
          <a:noFill/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F8459CE-3E44-6E47-9247-BAEB3955773E}"/>
              </a:ext>
            </a:extLst>
          </p:cNvPr>
          <p:cNvSpPr txBox="1"/>
          <p:nvPr/>
        </p:nvSpPr>
        <p:spPr>
          <a:xfrm>
            <a:off x="1836723" y="1364388"/>
            <a:ext cx="786701" cy="477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8</a:t>
            </a:r>
          </a:p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4</a:t>
            </a:r>
          </a:p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2</a:t>
            </a:r>
          </a:p>
          <a:p>
            <a:pPr>
              <a:lnSpc>
                <a:spcPct val="400000"/>
              </a:lnSpc>
            </a:pPr>
            <a:r>
              <a:rPr kumimoji="1"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 = 1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63AF652-C121-8E40-BE96-FD02F5252A01}"/>
              </a:ext>
            </a:extLst>
          </p:cNvPr>
          <p:cNvSpPr/>
          <p:nvPr/>
        </p:nvSpPr>
        <p:spPr>
          <a:xfrm>
            <a:off x="2718936" y="5663314"/>
            <a:ext cx="7414154" cy="417041"/>
          </a:xfrm>
          <a:prstGeom prst="roundRect">
            <a:avLst>
              <a:gd name="adj" fmla="val 4922"/>
            </a:avLst>
          </a:prstGeom>
          <a:noFill/>
          <a:ln w="2540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E7AB5D-A568-5543-B5E2-68795629B886}"/>
              </a:ext>
            </a:extLst>
          </p:cNvPr>
          <p:cNvSpPr txBox="1"/>
          <p:nvPr/>
        </p:nvSpPr>
        <p:spPr>
          <a:xfrm>
            <a:off x="10241280" y="5683816"/>
            <a:ext cx="1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>
                <a:solidFill>
                  <a:srgbClr val="9A24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endParaRPr kumimoji="1" lang="zh-CN" altLang="en-US" sz="2000" i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C5EEA5-E0CF-434F-86E0-B9E48DF561D1}"/>
              </a:ext>
            </a:extLst>
          </p:cNvPr>
          <p:cNvSpPr/>
          <p:nvPr/>
        </p:nvSpPr>
        <p:spPr>
          <a:xfrm>
            <a:off x="2718937" y="3722915"/>
            <a:ext cx="2715212" cy="576000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B66846E-6EE6-B845-B451-6659FA837913}"/>
              </a:ext>
            </a:extLst>
          </p:cNvPr>
          <p:cNvCxnSpPr/>
          <p:nvPr/>
        </p:nvCxnSpPr>
        <p:spPr>
          <a:xfrm flipV="1">
            <a:off x="1515294" y="1964273"/>
            <a:ext cx="0" cy="4039549"/>
          </a:xfrm>
          <a:prstGeom prst="straightConnector1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49C3223-0269-7041-B653-14EBA6C3B428}"/>
              </a:ext>
            </a:extLst>
          </p:cNvPr>
          <p:cNvSpPr txBox="1"/>
          <p:nvPr/>
        </p:nvSpPr>
        <p:spPr>
          <a:xfrm>
            <a:off x="1493503" y="3863630"/>
            <a:ext cx="1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>
                <a:solidFill>
                  <a:srgbClr val="3441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butterfly</a:t>
            </a:r>
            <a:endParaRPr kumimoji="1" lang="zh-CN" altLang="en-US" sz="2000" i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1969CC-8979-C84D-94C0-0BB21E767E62}"/>
              </a:ext>
            </a:extLst>
          </p:cNvPr>
          <p:cNvSpPr/>
          <p:nvPr/>
        </p:nvSpPr>
        <p:spPr>
          <a:xfrm>
            <a:off x="2718935" y="2530715"/>
            <a:ext cx="4544013" cy="576000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CFDBB90-8A00-4041-9E14-31F69C143E37}"/>
              </a:ext>
            </a:extLst>
          </p:cNvPr>
          <p:cNvSpPr/>
          <p:nvPr/>
        </p:nvSpPr>
        <p:spPr>
          <a:xfrm>
            <a:off x="2718936" y="5047495"/>
            <a:ext cx="7414154" cy="576000"/>
          </a:xfrm>
          <a:prstGeom prst="rect">
            <a:avLst/>
          </a:prstGeom>
          <a:noFill/>
          <a:ln w="28575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48D4086B-D3E9-0642-A1F6-981F97455193}"/>
              </a:ext>
            </a:extLst>
          </p:cNvPr>
          <p:cNvSpPr/>
          <p:nvPr/>
        </p:nvSpPr>
        <p:spPr>
          <a:xfrm>
            <a:off x="3281397" y="786431"/>
            <a:ext cx="5118376" cy="614662"/>
          </a:xfrm>
          <a:prstGeom prst="roundRect">
            <a:avLst/>
          </a:prstGeom>
          <a:noFill/>
          <a:ln w="28575">
            <a:solidFill>
              <a:srgbClr val="9A24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3" name="文本框 124">
            <a:extLst>
              <a:ext uri="{FF2B5EF4-FFF2-40B4-BE49-F238E27FC236}">
                <a16:creationId xmlns:a16="http://schemas.microsoft.com/office/drawing/2014/main" id="{FB665865-80E3-FE4F-BC61-5B2B8483DF8D}"/>
              </a:ext>
            </a:extLst>
          </p:cNvPr>
          <p:cNvSpPr txBox="1"/>
          <p:nvPr/>
        </p:nvSpPr>
        <p:spPr>
          <a:xfrm>
            <a:off x="3320589" y="903998"/>
            <a:ext cx="5079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核心操作：</a:t>
            </a:r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shuffle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</a:t>
            </a:r>
            <a:r>
              <a:rPr kumimoji="1" lang="en-US" altLang="zh-CN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butterfly</a:t>
            </a:r>
            <a:r>
              <a:rPr kumimoji="1" lang="zh-CN" altLang="en-US" sz="21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194866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24" grpId="0" animBg="1"/>
      <p:bldP spid="27" grpId="0"/>
      <p:bldP spid="29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823AD55-D837-44EB-8009-BDD5A60C689E}"/>
              </a:ext>
            </a:extLst>
          </p:cNvPr>
          <p:cNvSpPr/>
          <p:nvPr/>
        </p:nvSpPr>
        <p:spPr>
          <a:xfrm>
            <a:off x="-2" y="0"/>
            <a:ext cx="12192000" cy="365127"/>
          </a:xfrm>
          <a:prstGeom prst="rect">
            <a:avLst/>
          </a:prstGeom>
          <a:solidFill>
            <a:srgbClr val="97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2A2A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1E2F4-EAE1-41EC-ACF4-62235E8B87FE}"/>
              </a:ext>
            </a:extLst>
          </p:cNvPr>
          <p:cNvSpPr txBox="1"/>
          <p:nvPr/>
        </p:nvSpPr>
        <p:spPr>
          <a:xfrm>
            <a:off x="4487159" y="0"/>
            <a:ext cx="77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一、工作概述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二、算法原理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三、具体实现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► 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四、性能分析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514784-D4FF-4FED-B161-BB97D5A5FC74}"/>
              </a:ext>
            </a:extLst>
          </p:cNvPr>
          <p:cNvSpPr/>
          <p:nvPr/>
        </p:nvSpPr>
        <p:spPr>
          <a:xfrm>
            <a:off x="9996384" y="6564297"/>
            <a:ext cx="2196000" cy="291600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A59975EE-9B01-42E3-93F8-5A46486F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8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640BE9-3CC8-48A3-A865-312DB56137DE}"/>
              </a:ext>
            </a:extLst>
          </p:cNvPr>
          <p:cNvSpPr/>
          <p:nvPr/>
        </p:nvSpPr>
        <p:spPr>
          <a:xfrm>
            <a:off x="-2" y="6565792"/>
            <a:ext cx="8401052" cy="292208"/>
          </a:xfrm>
          <a:prstGeom prst="rect">
            <a:avLst/>
          </a:prstGeom>
          <a:solidFill>
            <a:srgbClr val="972A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3D98FD-A9DE-4ADD-ACBC-E8456C5F508F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0644F7-812D-F94F-A83F-60F058371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" t="34423" r="4167" b="36154"/>
          <a:stretch/>
        </p:blipFill>
        <p:spPr>
          <a:xfrm>
            <a:off x="8529333" y="6532290"/>
            <a:ext cx="1339053" cy="3168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B6F44F4-EBA8-A54F-BA6F-99007671AEEB}"/>
              </a:ext>
            </a:extLst>
          </p:cNvPr>
          <p:cNvSpPr/>
          <p:nvPr/>
        </p:nvSpPr>
        <p:spPr>
          <a:xfrm>
            <a:off x="979821" y="758526"/>
            <a:ext cx="1891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分布式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FFT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28394-F71F-3646-8000-24CC60AC6493}"/>
              </a:ext>
            </a:extLst>
          </p:cNvPr>
          <p:cNvGrpSpPr/>
          <p:nvPr/>
        </p:nvGrpSpPr>
        <p:grpSpPr>
          <a:xfrm>
            <a:off x="354331" y="758525"/>
            <a:ext cx="546344" cy="524031"/>
            <a:chOff x="8742074" y="3090998"/>
            <a:chExt cx="448931" cy="4305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95DB5E5-DEAC-0746-9345-1DB7A1113721}"/>
                </a:ext>
              </a:extLst>
            </p:cNvPr>
            <p:cNvSpPr/>
            <p:nvPr/>
          </p:nvSpPr>
          <p:spPr>
            <a:xfrm>
              <a:off x="8742074" y="3109330"/>
              <a:ext cx="412264" cy="412264"/>
            </a:xfrm>
            <a:prstGeom prst="ellipse">
              <a:avLst/>
            </a:prstGeom>
            <a:solidFill>
              <a:srgbClr val="97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55A7A0-B19C-FA44-954B-4AA9E2CEA2B0}"/>
                </a:ext>
              </a:extLst>
            </p:cNvPr>
            <p:cNvSpPr/>
            <p:nvPr/>
          </p:nvSpPr>
          <p:spPr>
            <a:xfrm>
              <a:off x="8984873" y="3090998"/>
              <a:ext cx="206132" cy="206132"/>
            </a:xfrm>
            <a:prstGeom prst="ellipse">
              <a:avLst/>
            </a:prstGeom>
            <a:solidFill>
              <a:srgbClr val="C2C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CE670F2-4979-8347-BB47-63F7479B2E32}"/>
              </a:ext>
            </a:extLst>
          </p:cNvPr>
          <p:cNvSpPr txBox="1"/>
          <p:nvPr/>
        </p:nvSpPr>
        <p:spPr>
          <a:xfrm>
            <a:off x="1884349" y="6155452"/>
            <a:ext cx="269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 </a:t>
            </a:r>
            <a:r>
              <a:rPr lang="en-US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K-point FFT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BAF2064-4F56-324B-929C-A27EFB898FDB}"/>
              </a:ext>
            </a:extLst>
          </p:cNvPr>
          <p:cNvSpPr txBox="1"/>
          <p:nvPr/>
        </p:nvSpPr>
        <p:spPr>
          <a:xfrm>
            <a:off x="7703787" y="6159201"/>
            <a:ext cx="269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en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K-point FFT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5" descr="图示&#10;&#10;已自动生成说明">
            <a:extLst>
              <a:ext uri="{FF2B5EF4-FFF2-40B4-BE49-F238E27FC236}">
                <a16:creationId xmlns:a16="http://schemas.microsoft.com/office/drawing/2014/main" id="{EBA867A4-26E4-2885-574E-31D67981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16" y="1985866"/>
            <a:ext cx="4843129" cy="3214105"/>
          </a:xfrm>
          <a:prstGeom prst="rect">
            <a:avLst/>
          </a:prstGeom>
        </p:spPr>
      </p:pic>
      <p:pic>
        <p:nvPicPr>
          <p:cNvPr id="6" name="图片 7" descr="图示&#10;&#10;已自动生成说明">
            <a:extLst>
              <a:ext uri="{FF2B5EF4-FFF2-40B4-BE49-F238E27FC236}">
                <a16:creationId xmlns:a16="http://schemas.microsoft.com/office/drawing/2014/main" id="{7ECE6DB6-BA19-2F3B-7E6D-D0B5178B1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77" y="762420"/>
            <a:ext cx="5419058" cy="513822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7D46536-E506-F541-9FCD-20AAEB3A5604}"/>
              </a:ext>
            </a:extLst>
          </p:cNvPr>
          <p:cNvSpPr/>
          <p:nvPr/>
        </p:nvSpPr>
        <p:spPr>
          <a:xfrm>
            <a:off x="1203653" y="1888529"/>
            <a:ext cx="1891608" cy="3467241"/>
          </a:xfrm>
          <a:prstGeom prst="rect">
            <a:avLst/>
          </a:prstGeom>
          <a:noFill/>
          <a:ln w="31750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FFCC41-8F2F-3E46-A486-08C6007CED2D}"/>
              </a:ext>
            </a:extLst>
          </p:cNvPr>
          <p:cNvSpPr txBox="1"/>
          <p:nvPr/>
        </p:nvSpPr>
        <p:spPr>
          <a:xfrm>
            <a:off x="4266114" y="947316"/>
            <a:ext cx="1433036" cy="46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>
                <a:solidFill>
                  <a:srgbClr val="34416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stage-1</a:t>
            </a:r>
            <a:endParaRPr kumimoji="1" lang="zh-CN" altLang="en-US" sz="2400" b="1" i="1">
              <a:solidFill>
                <a:srgbClr val="34416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917A62-A1D3-6A46-A81B-208A5C7A9DF9}"/>
              </a:ext>
            </a:extLst>
          </p:cNvPr>
          <p:cNvSpPr/>
          <p:nvPr/>
        </p:nvSpPr>
        <p:spPr>
          <a:xfrm>
            <a:off x="6610963" y="648518"/>
            <a:ext cx="2062774" cy="5335086"/>
          </a:xfrm>
          <a:prstGeom prst="rect">
            <a:avLst/>
          </a:prstGeom>
          <a:noFill/>
          <a:ln w="31750">
            <a:solidFill>
              <a:srgbClr val="34416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DFAA584-29B9-4C42-BD37-DA45B6D5E11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095261" y="1179561"/>
            <a:ext cx="1170853" cy="707497"/>
          </a:xfrm>
          <a:prstGeom prst="straightConnector1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B66846E-6EE6-B845-B451-6659FA83791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699150" y="1179561"/>
            <a:ext cx="911813" cy="0"/>
          </a:xfrm>
          <a:prstGeom prst="straightConnector1">
            <a:avLst/>
          </a:prstGeom>
          <a:ln w="28575">
            <a:solidFill>
              <a:srgbClr val="34416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724D13D-7AA7-404D-8440-C0DD09EA84F4}"/>
              </a:ext>
            </a:extLst>
          </p:cNvPr>
          <p:cNvSpPr/>
          <p:nvPr/>
        </p:nvSpPr>
        <p:spPr>
          <a:xfrm>
            <a:off x="3380797" y="1897236"/>
            <a:ext cx="1891608" cy="3467241"/>
          </a:xfrm>
          <a:prstGeom prst="rect">
            <a:avLst/>
          </a:prstGeom>
          <a:noFill/>
          <a:ln w="317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B8E1BA-760E-894B-9EA3-61910143656E}"/>
              </a:ext>
            </a:extLst>
          </p:cNvPr>
          <p:cNvSpPr/>
          <p:nvPr/>
        </p:nvSpPr>
        <p:spPr>
          <a:xfrm>
            <a:off x="9056651" y="648518"/>
            <a:ext cx="2026212" cy="5441514"/>
          </a:xfrm>
          <a:prstGeom prst="rect">
            <a:avLst/>
          </a:prstGeom>
          <a:noFill/>
          <a:ln w="31750">
            <a:solidFill>
              <a:srgbClr val="9A241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181AE2-E4F8-1E4A-AD02-5C9B8C4BBC60}"/>
              </a:ext>
            </a:extLst>
          </p:cNvPr>
          <p:cNvSpPr txBox="1"/>
          <p:nvPr/>
        </p:nvSpPr>
        <p:spPr>
          <a:xfrm>
            <a:off x="4372566" y="5790075"/>
            <a:ext cx="1433036" cy="46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>
                <a:solidFill>
                  <a:srgbClr val="9A241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stage-2</a:t>
            </a:r>
            <a:endParaRPr kumimoji="1" lang="zh-CN" altLang="en-US" sz="2400" b="1" i="1">
              <a:solidFill>
                <a:srgbClr val="9A24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D62773C-8405-3543-83AE-97608032F77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326601" y="5364477"/>
            <a:ext cx="297650" cy="536171"/>
          </a:xfrm>
          <a:prstGeom prst="straightConnector1">
            <a:avLst/>
          </a:prstGeom>
          <a:ln w="28575">
            <a:solidFill>
              <a:srgbClr val="9A2418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5840A25-10D5-854D-BF91-26B00E11B39B}"/>
              </a:ext>
            </a:extLst>
          </p:cNvPr>
          <p:cNvCxnSpPr>
            <a:cxnSpLocks/>
          </p:cNvCxnSpPr>
          <p:nvPr/>
        </p:nvCxnSpPr>
        <p:spPr>
          <a:xfrm flipH="1">
            <a:off x="5805605" y="6090032"/>
            <a:ext cx="4264152" cy="24411"/>
          </a:xfrm>
          <a:prstGeom prst="straightConnector1">
            <a:avLst/>
          </a:prstGeom>
          <a:ln w="28575">
            <a:solidFill>
              <a:srgbClr val="9A2418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4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  <p:bldP spid="23" grpId="0" animBg="1"/>
      <p:bldP spid="27" grpId="0" animBg="1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1A255F-B623-45B0-B0A9-1C6AD9CF22A0}"/>
              </a:ext>
            </a:extLst>
          </p:cNvPr>
          <p:cNvSpPr txBox="1"/>
          <p:nvPr/>
        </p:nvSpPr>
        <p:spPr>
          <a:xfrm>
            <a:off x="-2" y="6584938"/>
            <a:ext cx="32361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/>
            <a:r>
              <a:rPr lang="en-US" altLang="zh-CN" sz="1050" b="1" err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CCFSys</a:t>
            </a:r>
            <a:r>
              <a:rPr lang="en-US" altLang="zh-CN" sz="1050" b="1">
                <a:solidFill>
                  <a:prstClr val="white"/>
                </a:solidFill>
                <a:latin typeface="Arial" panose="020B0604020202020204" pitchFamily="34" charset="0"/>
                <a:ea typeface="微软雅黑"/>
              </a:rPr>
              <a:t> Customized Computing Challenge 2023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1179249-8194-7648-969E-29517023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8442" y="6527534"/>
            <a:ext cx="800100" cy="365125"/>
          </a:xfrm>
        </p:spPr>
        <p:txBody>
          <a:bodyPr/>
          <a:lstStyle/>
          <a:p>
            <a:pPr algn="ctr"/>
            <a:fld id="{CE336F70-A336-486E-A8CC-9BA6D21D65BA}" type="slidenum"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9</a:t>
            </a:fld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D73A2-37E4-0B48-841E-C44FFEE98254}"/>
              </a:ext>
            </a:extLst>
          </p:cNvPr>
          <p:cNvSpPr txBox="1"/>
          <p:nvPr/>
        </p:nvSpPr>
        <p:spPr>
          <a:xfrm>
            <a:off x="7215087" y="1134154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0DE337-38B2-6C47-8CE8-D7D576CA3E1F}"/>
              </a:ext>
            </a:extLst>
          </p:cNvPr>
          <p:cNvSpPr txBox="1"/>
          <p:nvPr/>
        </p:nvSpPr>
        <p:spPr>
          <a:xfrm>
            <a:off x="8284931" y="1242322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92D0B-A268-8545-8080-8E826AFE577B}"/>
              </a:ext>
            </a:extLst>
          </p:cNvPr>
          <p:cNvSpPr txBox="1"/>
          <p:nvPr/>
        </p:nvSpPr>
        <p:spPr>
          <a:xfrm>
            <a:off x="7215087" y="2464251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76DE0B-7EF0-4243-B954-AAE62C2A3F74}"/>
              </a:ext>
            </a:extLst>
          </p:cNvPr>
          <p:cNvSpPr txBox="1"/>
          <p:nvPr/>
        </p:nvSpPr>
        <p:spPr>
          <a:xfrm>
            <a:off x="8284930" y="2560989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60040-ED4F-6947-AC18-06F7677C51E3}"/>
              </a:ext>
            </a:extLst>
          </p:cNvPr>
          <p:cNvSpPr txBox="1"/>
          <p:nvPr/>
        </p:nvSpPr>
        <p:spPr>
          <a:xfrm>
            <a:off x="7215087" y="379904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/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03A42-2AA7-EF4D-8057-48C7CA425A25}"/>
              </a:ext>
            </a:extLst>
          </p:cNvPr>
          <p:cNvSpPr txBox="1"/>
          <p:nvPr/>
        </p:nvSpPr>
        <p:spPr>
          <a:xfrm>
            <a:off x="8292411" y="389578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6CCC7-D2E3-3B48-9F60-B697CBFEAD85}"/>
              </a:ext>
            </a:extLst>
          </p:cNvPr>
          <p:cNvSpPr txBox="1"/>
          <p:nvPr/>
        </p:nvSpPr>
        <p:spPr>
          <a:xfrm>
            <a:off x="7215087" y="5079416"/>
            <a:ext cx="106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/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01442F-19C8-294F-BC64-26A145F06816}"/>
              </a:ext>
            </a:extLst>
          </p:cNvPr>
          <p:cNvSpPr txBox="1"/>
          <p:nvPr/>
        </p:nvSpPr>
        <p:spPr>
          <a:xfrm>
            <a:off x="8284929" y="5176154"/>
            <a:ext cx="273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F8270-311D-5E4E-B86D-462D2073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74" y="1537251"/>
            <a:ext cx="6796327" cy="37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04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e88b87-b6bc-4c1a-a15b-1ecfedbad55a}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76a3c06-4875-40a8-be94-2aa0740c4e2c}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e88b87-b6bc-4c1a-a15b-1ecfedbad55a}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7df69f-5fef-4030-9cd8-24c4f0e3a889}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eb7439-9d2f-462e-aced-b8436a91a1e3}"/>
  <p:tag name="TABLE_ENDDRAG_ORIGIN_RECT" val="799*200"/>
  <p:tag name="TABLE_ENDDRAG_RECT" val="13*152*799*200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3272</Words>
  <Application>Microsoft Office PowerPoint</Application>
  <PresentationFormat>宽屏</PresentationFormat>
  <Paragraphs>634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Apple Color Emoji</vt:lpstr>
      <vt:lpstr>Söhne</vt:lpstr>
      <vt:lpstr>Times New Roman (正文 CS 字体)</vt:lpstr>
      <vt:lpstr>DengXian</vt:lpstr>
      <vt:lpstr>DengXian</vt:lpstr>
      <vt:lpstr>宋体</vt:lpstr>
      <vt:lpstr>微软雅黑</vt:lpstr>
      <vt:lpstr>微软雅黑</vt:lpstr>
      <vt:lpstr>微软雅黑 Light</vt:lpstr>
      <vt:lpstr>Arial</vt:lpstr>
      <vt:lpstr>Cambria Math</vt:lpstr>
      <vt:lpstr>Comic Sans MS</vt:lpstr>
      <vt:lpstr>Courier New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CCFSys Customized Computing Challenge 2023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量子计算</dc:title>
  <dc:creator>徐珑珊</dc:creator>
  <cp:lastModifiedBy>徐珑珊</cp:lastModifiedBy>
  <cp:revision>49</cp:revision>
  <dcterms:created xsi:type="dcterms:W3CDTF">2022-12-23T02:20:20Z</dcterms:created>
  <dcterms:modified xsi:type="dcterms:W3CDTF">2023-08-03T06:41:06Z</dcterms:modified>
</cp:coreProperties>
</file>